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2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BBC11A-1E8C-4248-A5CB-B41472FAB3F5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83E0FDA-10A7-4A1D-AFD6-95B734CF1DBD}">
      <dgm:prSet phldrT="[Texte]"/>
      <dgm:spPr/>
      <dgm:t>
        <a:bodyPr/>
        <a:lstStyle/>
        <a:p>
          <a:r>
            <a:rPr lang="fr-FR"/>
            <a:t>Drone</a:t>
          </a:r>
        </a:p>
      </dgm:t>
    </dgm:pt>
    <dgm:pt modelId="{885EAC96-D5FF-4CBB-B02A-A0583A7A4F11}" type="parTrans" cxnId="{197E3612-EF22-4021-83DA-02D2E8F76F20}">
      <dgm:prSet/>
      <dgm:spPr/>
      <dgm:t>
        <a:bodyPr/>
        <a:lstStyle/>
        <a:p>
          <a:endParaRPr lang="fr-FR"/>
        </a:p>
      </dgm:t>
    </dgm:pt>
    <dgm:pt modelId="{87DC8440-3FBA-4FD3-8C07-9B1ABC5BD71A}" type="sibTrans" cxnId="{197E3612-EF22-4021-83DA-02D2E8F76F20}">
      <dgm:prSet/>
      <dgm:spPr/>
      <dgm:t>
        <a:bodyPr/>
        <a:lstStyle/>
        <a:p>
          <a:endParaRPr lang="fr-FR"/>
        </a:p>
      </dgm:t>
    </dgm:pt>
    <dgm:pt modelId="{25DB6598-BE23-40BD-86CB-0C26AE392EEB}">
      <dgm:prSet phldrT="[Texte]"/>
      <dgm:spPr/>
      <dgm:t>
        <a:bodyPr/>
        <a:lstStyle/>
        <a:p>
          <a:r>
            <a:rPr lang="fr-FR" dirty="0"/>
            <a:t>Méthode </a:t>
          </a:r>
          <a:r>
            <a:rPr lang="fr-FR" b="1" dirty="0"/>
            <a:t>déplacer</a:t>
          </a:r>
          <a:r>
            <a:rPr lang="fr-FR" dirty="0"/>
            <a:t>:</a:t>
          </a:r>
        </a:p>
      </dgm:t>
    </dgm:pt>
    <dgm:pt modelId="{79BC22A3-C813-4C86-9328-21D755E9CB27}" type="parTrans" cxnId="{580E25FD-B668-4F76-8EE5-F95BDE4692E5}">
      <dgm:prSet/>
      <dgm:spPr/>
      <dgm:t>
        <a:bodyPr/>
        <a:lstStyle/>
        <a:p>
          <a:endParaRPr lang="fr-FR"/>
        </a:p>
      </dgm:t>
    </dgm:pt>
    <dgm:pt modelId="{EC3D924C-D281-45BE-862F-1C97021FA1DE}" type="sibTrans" cxnId="{580E25FD-B668-4F76-8EE5-F95BDE4692E5}">
      <dgm:prSet/>
      <dgm:spPr/>
      <dgm:t>
        <a:bodyPr/>
        <a:lstStyle/>
        <a:p>
          <a:endParaRPr lang="fr-FR"/>
        </a:p>
      </dgm:t>
    </dgm:pt>
    <dgm:pt modelId="{1D2FD8EF-9A9C-4A0B-A567-7A1785F44BEB}">
      <dgm:prSet phldrT="[Texte]"/>
      <dgm:spPr/>
      <dgm:t>
        <a:bodyPr/>
        <a:lstStyle/>
        <a:p>
          <a:r>
            <a:rPr lang="fr-FR"/>
            <a:t>Drone Graphique</a:t>
          </a:r>
        </a:p>
      </dgm:t>
    </dgm:pt>
    <dgm:pt modelId="{0A06A920-1A9C-4301-A04B-FB1EE336C3DA}" type="parTrans" cxnId="{5D41F628-ACDE-4D8A-A7E4-CBB1D9B83F8B}">
      <dgm:prSet/>
      <dgm:spPr/>
      <dgm:t>
        <a:bodyPr/>
        <a:lstStyle/>
        <a:p>
          <a:endParaRPr lang="fr-FR"/>
        </a:p>
      </dgm:t>
    </dgm:pt>
    <dgm:pt modelId="{3DF24C69-0D98-4BF7-A87E-918D5266929F}" type="sibTrans" cxnId="{5D41F628-ACDE-4D8A-A7E4-CBB1D9B83F8B}">
      <dgm:prSet/>
      <dgm:spPr/>
      <dgm:t>
        <a:bodyPr/>
        <a:lstStyle/>
        <a:p>
          <a:endParaRPr lang="fr-FR"/>
        </a:p>
      </dgm:t>
    </dgm:pt>
    <dgm:pt modelId="{3F031FE3-23A8-4963-8467-ACA1F3B09281}">
      <dgm:prSet phldrT="[Texte]"/>
      <dgm:spPr/>
      <dgm:t>
        <a:bodyPr/>
        <a:lstStyle/>
        <a:p>
          <a:r>
            <a:rPr lang="fr-FR" dirty="0"/>
            <a:t>Méthode </a:t>
          </a:r>
          <a:r>
            <a:rPr lang="fr-FR" b="1" dirty="0" smtClean="0"/>
            <a:t>déplacer</a:t>
          </a:r>
          <a:r>
            <a:rPr lang="fr-FR" dirty="0" smtClean="0"/>
            <a:t>:</a:t>
          </a:r>
          <a:endParaRPr lang="fr-FR" dirty="0"/>
        </a:p>
        <a:p>
          <a:r>
            <a:rPr lang="fr-FR" dirty="0"/>
            <a:t>Mouvement </a:t>
          </a:r>
          <a:r>
            <a:rPr lang="fr-FR" dirty="0" smtClean="0"/>
            <a:t>continu </a:t>
          </a:r>
          <a:r>
            <a:rPr lang="fr-FR" dirty="0"/>
            <a:t>en fonction de:</a:t>
          </a:r>
        </a:p>
      </dgm:t>
    </dgm:pt>
    <dgm:pt modelId="{99A67ADF-FBCE-4087-8CD5-617393150EA6}" type="parTrans" cxnId="{A421D487-588B-4D51-8D33-E96AD2BD29CA}">
      <dgm:prSet/>
      <dgm:spPr/>
      <dgm:t>
        <a:bodyPr/>
        <a:lstStyle/>
        <a:p>
          <a:endParaRPr lang="fr-FR"/>
        </a:p>
      </dgm:t>
    </dgm:pt>
    <dgm:pt modelId="{EF3ED38A-7AB7-4BC7-A912-4424EDE98AB0}" type="sibTrans" cxnId="{A421D487-588B-4D51-8D33-E96AD2BD29CA}">
      <dgm:prSet/>
      <dgm:spPr/>
      <dgm:t>
        <a:bodyPr/>
        <a:lstStyle/>
        <a:p>
          <a:endParaRPr lang="fr-FR"/>
        </a:p>
      </dgm:t>
    </dgm:pt>
    <dgm:pt modelId="{3ED3EE51-969B-45B1-BED3-ADC70BE02736}">
      <dgm:prSet phldrT="[Texte]"/>
      <dgm:spPr/>
      <dgm:t>
        <a:bodyPr/>
        <a:lstStyle/>
        <a:p>
          <a:r>
            <a:rPr lang="fr-FR"/>
            <a:t>new Thread</a:t>
          </a:r>
        </a:p>
      </dgm:t>
    </dgm:pt>
    <dgm:pt modelId="{ABC12E02-5331-4491-BD5F-A3952D773D6D}" type="parTrans" cxnId="{00D43A82-D65B-4085-81EF-645EFDE92047}">
      <dgm:prSet/>
      <dgm:spPr/>
      <dgm:t>
        <a:bodyPr/>
        <a:lstStyle/>
        <a:p>
          <a:endParaRPr lang="fr-FR"/>
        </a:p>
      </dgm:t>
    </dgm:pt>
    <dgm:pt modelId="{93CA147E-72C2-421A-984C-736122FB89BA}" type="sibTrans" cxnId="{00D43A82-D65B-4085-81EF-645EFDE92047}">
      <dgm:prSet/>
      <dgm:spPr/>
      <dgm:t>
        <a:bodyPr/>
        <a:lstStyle/>
        <a:p>
          <a:endParaRPr lang="fr-FR"/>
        </a:p>
      </dgm:t>
    </dgm:pt>
    <dgm:pt modelId="{7A3B7D97-AD13-4778-8FA0-82BC3CED2BF2}">
      <dgm:prSet phldrT="[Texte]"/>
      <dgm:spPr/>
      <dgm:t>
        <a:bodyPr/>
        <a:lstStyle/>
        <a:p>
          <a:r>
            <a:rPr lang="fr-FR"/>
            <a:t>Tant que position suivante non dépassée:</a:t>
          </a:r>
        </a:p>
        <a:p>
          <a:r>
            <a:rPr lang="fr-FR"/>
            <a:t>- avancer de pas</a:t>
          </a:r>
        </a:p>
        <a:p>
          <a:r>
            <a:rPr lang="fr-FR"/>
            <a:t>- sleep()</a:t>
          </a:r>
        </a:p>
      </dgm:t>
    </dgm:pt>
    <dgm:pt modelId="{E00B96F9-2236-4215-A3A6-9E7F0A32B083}" type="parTrans" cxnId="{379D32FE-847C-430B-972B-FBF1DD347C68}">
      <dgm:prSet/>
      <dgm:spPr/>
      <dgm:t>
        <a:bodyPr/>
        <a:lstStyle/>
        <a:p>
          <a:endParaRPr lang="fr-FR"/>
        </a:p>
      </dgm:t>
    </dgm:pt>
    <dgm:pt modelId="{0EE758C1-21A3-4A66-8969-2E19C363D891}" type="sibTrans" cxnId="{379D32FE-847C-430B-972B-FBF1DD347C68}">
      <dgm:prSet/>
      <dgm:spPr/>
      <dgm:t>
        <a:bodyPr/>
        <a:lstStyle/>
        <a:p>
          <a:endParaRPr lang="fr-FR"/>
        </a:p>
      </dgm:t>
    </dgm:pt>
    <dgm:pt modelId="{BB15F6C3-2871-4B1D-92F7-6011906F7372}">
      <dgm:prSet/>
      <dgm:spPr/>
      <dgm:t>
        <a:bodyPr/>
        <a:lstStyle/>
        <a:p>
          <a:endParaRPr lang="fr-FR"/>
        </a:p>
      </dgm:t>
    </dgm:pt>
    <dgm:pt modelId="{9102A4CE-F86A-4C2D-BC1F-C28F9D224ACE}" type="parTrans" cxnId="{0DAD6678-8301-4EB3-BDA7-A997D2CCE350}">
      <dgm:prSet/>
      <dgm:spPr/>
      <dgm:t>
        <a:bodyPr/>
        <a:lstStyle/>
        <a:p>
          <a:endParaRPr lang="fr-FR"/>
        </a:p>
      </dgm:t>
    </dgm:pt>
    <dgm:pt modelId="{63153958-A43E-4737-B561-2A3DD2A1AEE7}" type="sibTrans" cxnId="{0DAD6678-8301-4EB3-BDA7-A997D2CCE350}">
      <dgm:prSet/>
      <dgm:spPr/>
      <dgm:t>
        <a:bodyPr/>
        <a:lstStyle/>
        <a:p>
          <a:endParaRPr lang="fr-FR"/>
        </a:p>
      </dgm:t>
    </dgm:pt>
    <dgm:pt modelId="{E47FA15C-8886-44D2-9509-AE0E04AA9C32}">
      <dgm:prSet/>
      <dgm:spPr/>
      <dgm:t>
        <a:bodyPr/>
        <a:lstStyle/>
        <a:p>
          <a:r>
            <a:rPr lang="fr-FR"/>
            <a:t>position graphique précédente</a:t>
          </a:r>
        </a:p>
      </dgm:t>
    </dgm:pt>
    <dgm:pt modelId="{97D79FA5-9F8D-4616-ABB6-97983EBCF588}" type="parTrans" cxnId="{5CCBA7E3-6143-450A-B2CD-A1783D875071}">
      <dgm:prSet/>
      <dgm:spPr/>
      <dgm:t>
        <a:bodyPr/>
        <a:lstStyle/>
        <a:p>
          <a:endParaRPr lang="fr-FR"/>
        </a:p>
      </dgm:t>
    </dgm:pt>
    <dgm:pt modelId="{793E5290-FC86-4F4E-BF89-6CAF824CB6A4}" type="sibTrans" cxnId="{5CCBA7E3-6143-450A-B2CD-A1783D875071}">
      <dgm:prSet/>
      <dgm:spPr/>
      <dgm:t>
        <a:bodyPr/>
        <a:lstStyle/>
        <a:p>
          <a:endParaRPr lang="fr-FR"/>
        </a:p>
      </dgm:t>
    </dgm:pt>
    <dgm:pt modelId="{A3927958-5E9C-4677-9CCA-E08E2947EED3}">
      <dgm:prSet/>
      <dgm:spPr/>
      <dgm:t>
        <a:bodyPr/>
        <a:lstStyle/>
        <a:p>
          <a:r>
            <a:rPr lang="fr-FR"/>
            <a:t>position graphique suivante</a:t>
          </a:r>
        </a:p>
      </dgm:t>
    </dgm:pt>
    <dgm:pt modelId="{943CB04E-1D92-44A5-AE93-CE7F54CB12B2}" type="parTrans" cxnId="{6D1066C6-166F-44C5-B3D1-00838D77EB3B}">
      <dgm:prSet/>
      <dgm:spPr/>
      <dgm:t>
        <a:bodyPr/>
        <a:lstStyle/>
        <a:p>
          <a:endParaRPr lang="fr-FR"/>
        </a:p>
      </dgm:t>
    </dgm:pt>
    <dgm:pt modelId="{5920B2C6-8CB3-4003-A0CE-1A48C37189BA}" type="sibTrans" cxnId="{6D1066C6-166F-44C5-B3D1-00838D77EB3B}">
      <dgm:prSet/>
      <dgm:spPr/>
      <dgm:t>
        <a:bodyPr/>
        <a:lstStyle/>
        <a:p>
          <a:endParaRPr lang="fr-FR"/>
        </a:p>
      </dgm:t>
    </dgm:pt>
    <dgm:pt modelId="{2C358392-7E58-41A4-8358-03847DF30D5B}">
      <dgm:prSet/>
      <dgm:spPr/>
      <dgm:t>
        <a:bodyPr/>
        <a:lstStyle/>
        <a:p>
          <a:r>
            <a:rPr lang="fr-FR" dirty="0" smtClean="0"/>
            <a:t>► </a:t>
          </a:r>
          <a:r>
            <a:rPr lang="fr-FR" dirty="0"/>
            <a:t>pas</a:t>
          </a:r>
        </a:p>
      </dgm:t>
    </dgm:pt>
    <dgm:pt modelId="{9182F3A9-2A55-47BA-BAF9-D68B9AE79654}" type="parTrans" cxnId="{7922250E-B36D-4673-BB5D-1E87FA56B384}">
      <dgm:prSet/>
      <dgm:spPr/>
      <dgm:t>
        <a:bodyPr/>
        <a:lstStyle/>
        <a:p>
          <a:endParaRPr lang="fr-FR"/>
        </a:p>
      </dgm:t>
    </dgm:pt>
    <dgm:pt modelId="{3875A676-D5F4-4EAB-AC1E-10656B138D21}" type="sibTrans" cxnId="{7922250E-B36D-4673-BB5D-1E87FA56B384}">
      <dgm:prSet/>
      <dgm:spPr/>
      <dgm:t>
        <a:bodyPr/>
        <a:lstStyle/>
        <a:p>
          <a:endParaRPr lang="fr-FR"/>
        </a:p>
      </dgm:t>
    </dgm:pt>
    <dgm:pt modelId="{8CAA8086-ED69-4D09-A1A7-0374255A8850}" type="pres">
      <dgm:prSet presAssocID="{98BBC11A-1E8C-4248-A5CB-B41472FAB3F5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F66F6A3D-5222-4218-81FB-54472E9D6744}" type="pres">
      <dgm:prSet presAssocID="{983E0FDA-10A7-4A1D-AFD6-95B734CF1DBD}" presName="parentText1" presStyleLbl="node1" presStyleIdx="0" presStyleCnt="3" custLinFactNeighborY="1051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41D2FD-9725-4B14-8ACA-786D8F776D09}" type="pres">
      <dgm:prSet presAssocID="{983E0FDA-10A7-4A1D-AFD6-95B734CF1DBD}" presName="childText1" presStyleLbl="solidAlignAcc1" presStyleIdx="0" presStyleCnt="3" custLinFactNeighborX="-31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2A200A2-7BCE-4F62-AD96-413306C897D2}" type="pres">
      <dgm:prSet presAssocID="{1D2FD8EF-9A9C-4A0B-A567-7A1785F44BEB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B2EABB5-9B68-4A8A-8958-E5BC69F42DED}" type="pres">
      <dgm:prSet presAssocID="{1D2FD8EF-9A9C-4A0B-A567-7A1785F44BEB}" presName="childText2" presStyleLbl="solidAlignAcc1" presStyleIdx="1" presStyleCnt="3" custScaleX="1047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E5E9E0-D8A6-48E7-9E84-E761BF3F7A74}" type="pres">
      <dgm:prSet presAssocID="{3ED3EE51-969B-45B1-BED3-ADC70BE02736}" presName="parentText3" presStyleLbl="node1" presStyleIdx="2" presStyleCnt="3" custScaleX="9062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1A5D47-BE43-4708-9FBB-BA6ADF0A67ED}" type="pres">
      <dgm:prSet presAssocID="{3ED3EE51-969B-45B1-BED3-ADC70BE02736}" presName="childText3" presStyleLbl="solidAlignAcc1" presStyleIdx="2" presStyleCnt="3" custScaleX="109599" custLinFactNeighborX="63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0D43A82-D65B-4085-81EF-645EFDE92047}" srcId="{98BBC11A-1E8C-4248-A5CB-B41472FAB3F5}" destId="{3ED3EE51-969B-45B1-BED3-ADC70BE02736}" srcOrd="2" destOrd="0" parTransId="{ABC12E02-5331-4491-BD5F-A3952D773D6D}" sibTransId="{93CA147E-72C2-421A-984C-736122FB89BA}"/>
    <dgm:cxn modelId="{6D1066C6-166F-44C5-B3D1-00838D77EB3B}" srcId="{3F031FE3-23A8-4963-8467-ACA1F3B09281}" destId="{A3927958-5E9C-4677-9CCA-E08E2947EED3}" srcOrd="1" destOrd="0" parTransId="{943CB04E-1D92-44A5-AE93-CE7F54CB12B2}" sibTransId="{5920B2C6-8CB3-4003-A0CE-1A48C37189BA}"/>
    <dgm:cxn modelId="{580E25FD-B668-4F76-8EE5-F95BDE4692E5}" srcId="{983E0FDA-10A7-4A1D-AFD6-95B734CF1DBD}" destId="{25DB6598-BE23-40BD-86CB-0C26AE392EEB}" srcOrd="0" destOrd="0" parTransId="{79BC22A3-C813-4C86-9328-21D755E9CB27}" sibTransId="{EC3D924C-D281-45BE-862F-1C97021FA1DE}"/>
    <dgm:cxn modelId="{7FC4E257-59EE-46C3-A418-9CDBEBF4FC1B}" type="presOf" srcId="{98BBC11A-1E8C-4248-A5CB-B41472FAB3F5}" destId="{8CAA8086-ED69-4D09-A1A7-0374255A8850}" srcOrd="0" destOrd="0" presId="urn:microsoft.com/office/officeart/2009/3/layout/IncreasingArrowsProcess"/>
    <dgm:cxn modelId="{07CEA830-0E5B-4683-8187-2D3DB005EC3E}" type="presOf" srcId="{25DB6598-BE23-40BD-86CB-0C26AE392EEB}" destId="{1F41D2FD-9725-4B14-8ACA-786D8F776D09}" srcOrd="0" destOrd="0" presId="urn:microsoft.com/office/officeart/2009/3/layout/IncreasingArrowsProcess"/>
    <dgm:cxn modelId="{DF6F3478-1BCB-4202-9E28-66ECA084F38D}" type="presOf" srcId="{E47FA15C-8886-44D2-9509-AE0E04AA9C32}" destId="{2B2EABB5-9B68-4A8A-8958-E5BC69F42DED}" srcOrd="0" destOrd="1" presId="urn:microsoft.com/office/officeart/2009/3/layout/IncreasingArrowsProcess"/>
    <dgm:cxn modelId="{5D41F628-ACDE-4D8A-A7E4-CBB1D9B83F8B}" srcId="{98BBC11A-1E8C-4248-A5CB-B41472FAB3F5}" destId="{1D2FD8EF-9A9C-4A0B-A567-7A1785F44BEB}" srcOrd="1" destOrd="0" parTransId="{0A06A920-1A9C-4301-A04B-FB1EE336C3DA}" sibTransId="{3DF24C69-0D98-4BF7-A87E-918D5266929F}"/>
    <dgm:cxn modelId="{7922250E-B36D-4673-BB5D-1E87FA56B384}" srcId="{1D2FD8EF-9A9C-4A0B-A567-7A1785F44BEB}" destId="{2C358392-7E58-41A4-8358-03847DF30D5B}" srcOrd="1" destOrd="0" parTransId="{9182F3A9-2A55-47BA-BAF9-D68B9AE79654}" sibTransId="{3875A676-D5F4-4EAB-AC1E-10656B138D21}"/>
    <dgm:cxn modelId="{5CCBA7E3-6143-450A-B2CD-A1783D875071}" srcId="{3F031FE3-23A8-4963-8467-ACA1F3B09281}" destId="{E47FA15C-8886-44D2-9509-AE0E04AA9C32}" srcOrd="0" destOrd="0" parTransId="{97D79FA5-9F8D-4616-ABB6-97983EBCF588}" sibTransId="{793E5290-FC86-4F4E-BF89-6CAF824CB6A4}"/>
    <dgm:cxn modelId="{EF166C1F-E1A2-4F42-93CC-CD1EFBEC0847}" type="presOf" srcId="{3ED3EE51-969B-45B1-BED3-ADC70BE02736}" destId="{A6E5E9E0-D8A6-48E7-9E84-E761BF3F7A74}" srcOrd="0" destOrd="0" presId="urn:microsoft.com/office/officeart/2009/3/layout/IncreasingArrowsProcess"/>
    <dgm:cxn modelId="{4F670BDC-575A-4055-9E24-F1B39277F8A8}" type="presOf" srcId="{A3927958-5E9C-4677-9CCA-E08E2947EED3}" destId="{2B2EABB5-9B68-4A8A-8958-E5BC69F42DED}" srcOrd="0" destOrd="2" presId="urn:microsoft.com/office/officeart/2009/3/layout/IncreasingArrowsProcess"/>
    <dgm:cxn modelId="{A20FABE6-6F74-42D1-B278-7CF7B42E9296}" type="presOf" srcId="{983E0FDA-10A7-4A1D-AFD6-95B734CF1DBD}" destId="{F66F6A3D-5222-4218-81FB-54472E9D6744}" srcOrd="0" destOrd="0" presId="urn:microsoft.com/office/officeart/2009/3/layout/IncreasingArrowsProcess"/>
    <dgm:cxn modelId="{D3AEADA2-D8F9-4C27-9BD8-A182D9FD7EB0}" type="presOf" srcId="{2C358392-7E58-41A4-8358-03847DF30D5B}" destId="{2B2EABB5-9B68-4A8A-8958-E5BC69F42DED}" srcOrd="0" destOrd="3" presId="urn:microsoft.com/office/officeart/2009/3/layout/IncreasingArrowsProcess"/>
    <dgm:cxn modelId="{0DAD6678-8301-4EB3-BDA7-A997D2CCE350}" srcId="{3ED3EE51-969B-45B1-BED3-ADC70BE02736}" destId="{BB15F6C3-2871-4B1D-92F7-6011906F7372}" srcOrd="1" destOrd="0" parTransId="{9102A4CE-F86A-4C2D-BC1F-C28F9D224ACE}" sibTransId="{63153958-A43E-4737-B561-2A3DD2A1AEE7}"/>
    <dgm:cxn modelId="{39ADA1CE-7384-4BAA-B370-31343356943C}" type="presOf" srcId="{1D2FD8EF-9A9C-4A0B-A567-7A1785F44BEB}" destId="{02A200A2-7BCE-4F62-AD96-413306C897D2}" srcOrd="0" destOrd="0" presId="urn:microsoft.com/office/officeart/2009/3/layout/IncreasingArrowsProcess"/>
    <dgm:cxn modelId="{A421D487-588B-4D51-8D33-E96AD2BD29CA}" srcId="{1D2FD8EF-9A9C-4A0B-A567-7A1785F44BEB}" destId="{3F031FE3-23A8-4963-8467-ACA1F3B09281}" srcOrd="0" destOrd="0" parTransId="{99A67ADF-FBCE-4087-8CD5-617393150EA6}" sibTransId="{EF3ED38A-7AB7-4BC7-A912-4424EDE98AB0}"/>
    <dgm:cxn modelId="{988F15FB-1829-4BFC-AC72-8FA5BCFEB1DA}" type="presOf" srcId="{BB15F6C3-2871-4B1D-92F7-6011906F7372}" destId="{1F1A5D47-BE43-4708-9FBB-BA6ADF0A67ED}" srcOrd="0" destOrd="1" presId="urn:microsoft.com/office/officeart/2009/3/layout/IncreasingArrowsProcess"/>
    <dgm:cxn modelId="{736DA01B-9AF5-42BB-9904-F220829A28DB}" type="presOf" srcId="{3F031FE3-23A8-4963-8467-ACA1F3B09281}" destId="{2B2EABB5-9B68-4A8A-8958-E5BC69F42DED}" srcOrd="0" destOrd="0" presId="urn:microsoft.com/office/officeart/2009/3/layout/IncreasingArrowsProcess"/>
    <dgm:cxn modelId="{379D32FE-847C-430B-972B-FBF1DD347C68}" srcId="{3ED3EE51-969B-45B1-BED3-ADC70BE02736}" destId="{7A3B7D97-AD13-4778-8FA0-82BC3CED2BF2}" srcOrd="0" destOrd="0" parTransId="{E00B96F9-2236-4215-A3A6-9E7F0A32B083}" sibTransId="{0EE758C1-21A3-4A66-8969-2E19C363D891}"/>
    <dgm:cxn modelId="{197E3612-EF22-4021-83DA-02D2E8F76F20}" srcId="{98BBC11A-1E8C-4248-A5CB-B41472FAB3F5}" destId="{983E0FDA-10A7-4A1D-AFD6-95B734CF1DBD}" srcOrd="0" destOrd="0" parTransId="{885EAC96-D5FF-4CBB-B02A-A0583A7A4F11}" sibTransId="{87DC8440-3FBA-4FD3-8C07-9B1ABC5BD71A}"/>
    <dgm:cxn modelId="{80F93860-780A-46F4-BCF8-ED068C8F8B7E}" type="presOf" srcId="{7A3B7D97-AD13-4778-8FA0-82BC3CED2BF2}" destId="{1F1A5D47-BE43-4708-9FBB-BA6ADF0A67ED}" srcOrd="0" destOrd="0" presId="urn:microsoft.com/office/officeart/2009/3/layout/IncreasingArrowsProcess"/>
    <dgm:cxn modelId="{52DC0128-0F02-40DF-93A6-15ACE04D975F}" type="presParOf" srcId="{8CAA8086-ED69-4D09-A1A7-0374255A8850}" destId="{F66F6A3D-5222-4218-81FB-54472E9D6744}" srcOrd="0" destOrd="0" presId="urn:microsoft.com/office/officeart/2009/3/layout/IncreasingArrowsProcess"/>
    <dgm:cxn modelId="{5FF08EE7-D2CA-4CF1-B279-6378013E2AE5}" type="presParOf" srcId="{8CAA8086-ED69-4D09-A1A7-0374255A8850}" destId="{1F41D2FD-9725-4B14-8ACA-786D8F776D09}" srcOrd="1" destOrd="0" presId="urn:microsoft.com/office/officeart/2009/3/layout/IncreasingArrowsProcess"/>
    <dgm:cxn modelId="{5B94368C-9E29-4F02-A19D-AFC7A7FA14D8}" type="presParOf" srcId="{8CAA8086-ED69-4D09-A1A7-0374255A8850}" destId="{02A200A2-7BCE-4F62-AD96-413306C897D2}" srcOrd="2" destOrd="0" presId="urn:microsoft.com/office/officeart/2009/3/layout/IncreasingArrowsProcess"/>
    <dgm:cxn modelId="{32158511-70FD-4694-969A-7A0810A3E1F2}" type="presParOf" srcId="{8CAA8086-ED69-4D09-A1A7-0374255A8850}" destId="{2B2EABB5-9B68-4A8A-8958-E5BC69F42DED}" srcOrd="3" destOrd="0" presId="urn:microsoft.com/office/officeart/2009/3/layout/IncreasingArrowsProcess"/>
    <dgm:cxn modelId="{A1FFA728-4CC9-4016-B319-A0A5BF8A3DDC}" type="presParOf" srcId="{8CAA8086-ED69-4D09-A1A7-0374255A8850}" destId="{A6E5E9E0-D8A6-48E7-9E84-E761BF3F7A74}" srcOrd="4" destOrd="0" presId="urn:microsoft.com/office/officeart/2009/3/layout/IncreasingArrowsProcess"/>
    <dgm:cxn modelId="{258B2455-FED4-41E8-B28D-0905D39A222D}" type="presParOf" srcId="{8CAA8086-ED69-4D09-A1A7-0374255A8850}" destId="{1F1A5D47-BE43-4708-9FBB-BA6ADF0A67ED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F6A3D-5222-4218-81FB-54472E9D6744}">
      <dsp:nvSpPr>
        <dsp:cNvPr id="0" name=""/>
        <dsp:cNvSpPr/>
      </dsp:nvSpPr>
      <dsp:spPr>
        <a:xfrm>
          <a:off x="800340" y="23672"/>
          <a:ext cx="8914918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Drone</a:t>
          </a:r>
        </a:p>
      </dsp:txBody>
      <dsp:txXfrm>
        <a:off x="800340" y="348260"/>
        <a:ext cx="8590330" cy="649175"/>
      </dsp:txXfrm>
    </dsp:sp>
    <dsp:sp modelId="{1F41D2FD-9725-4B14-8ACA-786D8F776D09}">
      <dsp:nvSpPr>
        <dsp:cNvPr id="0" name=""/>
        <dsp:cNvSpPr/>
      </dsp:nvSpPr>
      <dsp:spPr>
        <a:xfrm>
          <a:off x="712941" y="1011243"/>
          <a:ext cx="2745795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Méthode </a:t>
          </a:r>
          <a:r>
            <a:rPr lang="fr-FR" sz="2000" b="1" kern="1200" dirty="0"/>
            <a:t>déplacer</a:t>
          </a:r>
          <a:r>
            <a:rPr lang="fr-FR" sz="2000" kern="1200" dirty="0"/>
            <a:t>:</a:t>
          </a:r>
        </a:p>
      </dsp:txBody>
      <dsp:txXfrm>
        <a:off x="712941" y="1011243"/>
        <a:ext cx="2745795" cy="2501103"/>
      </dsp:txXfrm>
    </dsp:sp>
    <dsp:sp modelId="{02A200A2-7BCE-4F62-AD96-413306C897D2}">
      <dsp:nvSpPr>
        <dsp:cNvPr id="0" name=""/>
        <dsp:cNvSpPr/>
      </dsp:nvSpPr>
      <dsp:spPr>
        <a:xfrm>
          <a:off x="3546135" y="442810"/>
          <a:ext cx="6169123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Drone Graphique</a:t>
          </a:r>
        </a:p>
      </dsp:txBody>
      <dsp:txXfrm>
        <a:off x="3546135" y="767398"/>
        <a:ext cx="5844535" cy="649175"/>
      </dsp:txXfrm>
    </dsp:sp>
    <dsp:sp modelId="{2B2EABB5-9B68-4A8A-8958-E5BC69F42DED}">
      <dsp:nvSpPr>
        <dsp:cNvPr id="0" name=""/>
        <dsp:cNvSpPr/>
      </dsp:nvSpPr>
      <dsp:spPr>
        <a:xfrm>
          <a:off x="3480579" y="1444027"/>
          <a:ext cx="2876906" cy="25011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Méthode </a:t>
          </a:r>
          <a:r>
            <a:rPr lang="fr-FR" sz="2000" b="1" kern="1200" dirty="0" smtClean="0"/>
            <a:t>déplacer</a:t>
          </a:r>
          <a:r>
            <a:rPr lang="fr-FR" sz="2000" kern="1200" dirty="0" smtClean="0"/>
            <a:t>:</a:t>
          </a:r>
          <a:endParaRPr lang="fr-FR" sz="2000" kern="1200" dirty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Mouvement </a:t>
          </a:r>
          <a:r>
            <a:rPr lang="fr-FR" sz="2000" kern="1200" dirty="0" smtClean="0"/>
            <a:t>continu </a:t>
          </a:r>
          <a:r>
            <a:rPr lang="fr-FR" sz="2000" kern="1200" dirty="0"/>
            <a:t>en fonction de: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/>
            <a:t>position graphique précédente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600" kern="1200"/>
            <a:t>position graphique suivante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smtClean="0"/>
            <a:t>► </a:t>
          </a:r>
          <a:r>
            <a:rPr lang="fr-FR" sz="2000" kern="1200" dirty="0"/>
            <a:t>pas</a:t>
          </a:r>
        </a:p>
      </dsp:txBody>
      <dsp:txXfrm>
        <a:off x="3480579" y="1444027"/>
        <a:ext cx="2876906" cy="2501103"/>
      </dsp:txXfrm>
    </dsp:sp>
    <dsp:sp modelId="{A6E5E9E0-D8A6-48E7-9E84-E761BF3F7A74}">
      <dsp:nvSpPr>
        <dsp:cNvPr id="0" name=""/>
        <dsp:cNvSpPr/>
      </dsp:nvSpPr>
      <dsp:spPr>
        <a:xfrm>
          <a:off x="6452399" y="875594"/>
          <a:ext cx="3102391" cy="129835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06113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/>
            <a:t>new Thread</a:t>
          </a:r>
        </a:p>
      </dsp:txBody>
      <dsp:txXfrm>
        <a:off x="6452399" y="1200182"/>
        <a:ext cx="2777803" cy="649175"/>
      </dsp:txXfrm>
    </dsp:sp>
    <dsp:sp modelId="{1F1A5D47-BE43-4708-9FBB-BA6ADF0A67ED}">
      <dsp:nvSpPr>
        <dsp:cNvPr id="0" name=""/>
        <dsp:cNvSpPr/>
      </dsp:nvSpPr>
      <dsp:spPr>
        <a:xfrm>
          <a:off x="6334943" y="1876811"/>
          <a:ext cx="3009363" cy="24645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/>
            <a:t>Tant que position suivante non dépassée: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/>
            <a:t>- avancer de pas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/>
            <a:t>- sleep()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000" kern="1200"/>
        </a:p>
      </dsp:txBody>
      <dsp:txXfrm>
        <a:off x="6334943" y="1876811"/>
        <a:ext cx="3009363" cy="246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6F855-89F3-43D8-90FD-941D56DFE06D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A4D23-B49C-443D-AC5A-8D11CBEC39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71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0A4D23-B49C-443D-AC5A-8D11CBEC396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12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Limites: dans certains cas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DF428-7BBB-4C95-A0E6-9B69FBE6F11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4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Diagramme de classe</a:t>
            </a:r>
          </a:p>
          <a:p>
            <a:r>
              <a:rPr lang="fr-FR" dirty="0" smtClean="0"/>
              <a:t>Aucun lien entre objet graphique</a:t>
            </a:r>
          </a:p>
          <a:p>
            <a:r>
              <a:rPr lang="fr-FR" dirty="0" smtClean="0"/>
              <a:t>(Image)</a:t>
            </a:r>
          </a:p>
          <a:p>
            <a:r>
              <a:rPr lang="fr-FR" dirty="0" smtClean="0"/>
              <a:t>Pas possible de faire le lien </a:t>
            </a:r>
          </a:p>
          <a:p>
            <a:r>
              <a:rPr lang="fr-FR" dirty="0" smtClean="0"/>
              <a:t>et PAS de déplacement continu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DF428-7BBB-4C95-A0E6-9B69FBE6F11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10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43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00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128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32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408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1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4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24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90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34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42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8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0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97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19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F4E15F-4C1E-4AC3-B71E-2EEDEF62E9CE}" type="datetimeFigureOut">
              <a:rPr lang="fr-FR" smtClean="0"/>
              <a:t>12/06/2014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8155C24-4D52-490B-8162-79EF4F11E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74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 scaling="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" y="0"/>
            <a:ext cx="5689707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0"/>
            <a:ext cx="48768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71061" y="579548"/>
            <a:ext cx="5658562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48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PROJET JAVA</a:t>
            </a:r>
            <a:r>
              <a:rPr lang="fr-FR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fr-FR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D’UN</a:t>
            </a:r>
          </a:p>
          <a:p>
            <a:r>
              <a:rPr lang="fr-FR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SYSTÈME DE </a:t>
            </a:r>
          </a:p>
          <a:p>
            <a:r>
              <a:rPr lang="fr-FR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PATROUILLE MARITIME </a:t>
            </a:r>
          </a:p>
          <a:p>
            <a:r>
              <a:rPr lang="fr-FR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AVEC DRONES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387508" y="5674393"/>
            <a:ext cx="197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 JAWAD ALAA</a:t>
            </a:r>
          </a:p>
          <a:p>
            <a:r>
              <a:rPr lang="fr-FR" dirty="0" smtClean="0"/>
              <a:t>TOKOTUU NICOLAS</a:t>
            </a:r>
          </a:p>
        </p:txBody>
      </p:sp>
    </p:spTree>
    <p:extLst>
      <p:ext uri="{BB962C8B-B14F-4D97-AF65-F5344CB8AC3E}">
        <p14:creationId xmlns:p14="http://schemas.microsoft.com/office/powerpoint/2010/main" val="224144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560255" y="9248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Le drone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pic>
        <p:nvPicPr>
          <p:cNvPr id="6" name="Picture 4" descr="U:\MATLAB\Projet Java\DronesNicolas&amp;GraphiqueAlaa version Rendu\src\ressources\img\predator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2" y="532469"/>
            <a:ext cx="3047619" cy="24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35" y="-27384"/>
            <a:ext cx="6209229" cy="683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-304658" y="4428402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Kit de survie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88634" y="3636314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Pos. patrouille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80722" y="2852937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ETAT (7)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80722" y="5220490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Alerte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520682" y="5940570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naufragé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6404" y="6474822"/>
            <a:ext cx="204575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1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*tableau simplifié</a:t>
            </a:r>
            <a:endParaRPr lang="fr-FR" sz="1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128390" y="-171400"/>
            <a:ext cx="9361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*</a:t>
            </a:r>
            <a:endParaRPr lang="fr-FR" sz="4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37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7" grpId="0"/>
      <p:bldP spid="7" grpId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50541" y="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b)  Le bateau de sauvetage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pic>
        <p:nvPicPr>
          <p:cNvPr id="5" name="Picture 6" descr="U:\MATLAB\Projet Java\DronesNicolas&amp;GraphiqueAlaa version Rendu\src\ressources\img\can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42" y="908721"/>
            <a:ext cx="2276861" cy="152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2020" y="3573016"/>
            <a:ext cx="514909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Nb. Naufragés a Bord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826131" y="2852937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ETAT (5)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826131" y="4365105"/>
            <a:ext cx="453650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Alerte</a:t>
            </a:r>
            <a:endParaRPr lang="fr-FR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50995" y="6474822"/>
            <a:ext cx="204575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1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*tableau simplifié</a:t>
            </a:r>
            <a:endParaRPr lang="fr-FR" sz="1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56015" y="0"/>
            <a:ext cx="9361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*</a:t>
            </a:r>
            <a:endParaRPr lang="fr-FR" sz="4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592850"/>
              </p:ext>
            </p:extLst>
          </p:nvPr>
        </p:nvGraphicFramePr>
        <p:xfrm>
          <a:off x="5691115" y="1255023"/>
          <a:ext cx="5070482" cy="211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4" imgW="5307840" imgH="2209320" progId="Photoshop.Image.13">
                  <p:embed/>
                </p:oleObj>
              </mc:Choice>
              <mc:Fallback>
                <p:oleObj name="Image" r:id="rId4" imgW="5307840" imgH="2209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1115" y="1255023"/>
                        <a:ext cx="5070482" cy="2110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915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9" grpId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10009" y="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c)  Le bateau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15480" y="3354626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d)  Le naufrag</a:t>
            </a:r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é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pic>
        <p:nvPicPr>
          <p:cNvPr id="6" name="Picture 5" descr="U:\MATLAB\Projet Java\DronesNicolas&amp;GraphiqueAlaa version Rendu\src\ressources\img\ocean_lin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507" y="-213728"/>
            <a:ext cx="3020339" cy="302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U:\MATLAB\Projet Java\DronesNicolas&amp;GraphiqueAlaa version Rendu\src\ressources\img\noy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38" y="45811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23193" y="2636912"/>
            <a:ext cx="4799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Déplacement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82405" y="908720"/>
            <a:ext cx="308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Création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57057" y="4509120"/>
            <a:ext cx="3676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Disparition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975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allAtOnce"/>
      <p:bldP spid="10" grpId="0" build="allAtOnce"/>
      <p:bldP spid="11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31808" y="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fr-FR" sz="2800" b="1" dirty="0">
                <a:solidFill>
                  <a:srgbClr val="F79646">
                    <a:lumMod val="75000"/>
                  </a:srgbClr>
                </a:solidFill>
                <a:latin typeface="Gabriola" pitchFamily="82" charset="0"/>
              </a:rPr>
              <a:t>3)  La </a:t>
            </a:r>
            <a:r>
              <a:rPr lang="fr-FR" sz="2800" b="1" dirty="0">
                <a:solidFill>
                  <a:srgbClr val="F79646">
                    <a:lumMod val="75000"/>
                  </a:srgbClr>
                </a:solidFill>
                <a:latin typeface="Gabriola" pitchFamily="82" charset="0"/>
              </a:rPr>
              <a:t>météorologie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800" b="1" dirty="0">
                <a:solidFill>
                  <a:srgbClr val="C0504D">
                    <a:lumMod val="50000"/>
                  </a:srgbClr>
                </a:solidFill>
                <a:latin typeface="Gabriola" pitchFamily="82" charset="0"/>
              </a:rPr>
              <a:t>L’évolution</a:t>
            </a:r>
            <a:endParaRPr lang="fr-FR" sz="2800" b="1" dirty="0">
              <a:solidFill>
                <a:srgbClr val="C0504D">
                  <a:lumMod val="50000"/>
                </a:srgbClr>
              </a:solidFill>
              <a:latin typeface="Gabriola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2386" y="3265820"/>
            <a:ext cx="1827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sz="2800" b="1" dirty="0">
                <a:solidFill>
                  <a:srgbClr val="C0504D">
                    <a:lumMod val="50000"/>
                  </a:srgbClr>
                </a:solidFill>
                <a:latin typeface="Gabriola" pitchFamily="82" charset="0"/>
              </a:rPr>
              <a:t>b)   Le </a:t>
            </a:r>
            <a:r>
              <a:rPr lang="fr-FR" sz="2800" b="1" dirty="0">
                <a:solidFill>
                  <a:srgbClr val="C0504D">
                    <a:lumMod val="50000"/>
                  </a:srgbClr>
                </a:solidFill>
                <a:latin typeface="Gabriola" pitchFamily="82" charset="0"/>
              </a:rPr>
              <a:t>vent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0" y="0"/>
            <a:ext cx="60121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5" y="954107"/>
            <a:ext cx="11811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59" y="1694582"/>
            <a:ext cx="10382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31" y="2373800"/>
            <a:ext cx="10572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6" y="3789040"/>
            <a:ext cx="17811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543" y="5229201"/>
            <a:ext cx="2047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V="1">
            <a:off x="1104434" y="4365104"/>
            <a:ext cx="50510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2256562" y="5589240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4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596" y="406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dirty="0">
                <a:solidFill>
                  <a:srgbClr val="F79646">
                    <a:lumMod val="75000"/>
                  </a:srgbClr>
                </a:solidFill>
                <a:latin typeface="Gabriola" pitchFamily="82" charset="0"/>
              </a:rPr>
              <a:t>4)   Les </a:t>
            </a:r>
            <a:r>
              <a:rPr lang="fr-FR" sz="2800" b="1" dirty="0">
                <a:solidFill>
                  <a:srgbClr val="F79646">
                    <a:lumMod val="75000"/>
                  </a:srgbClr>
                </a:solidFill>
                <a:latin typeface="Gabriola" pitchFamily="82" charset="0"/>
              </a:rPr>
              <a:t>Alertes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131" y="908720"/>
            <a:ext cx="16192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893791" y="404664"/>
            <a:ext cx="3081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Normale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01190" y="1340768"/>
            <a:ext cx="2610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Mission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8366" y="2217638"/>
            <a:ext cx="3858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Recherche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3404" y="3068960"/>
            <a:ext cx="46057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B. Sauvetage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0660" y="3933056"/>
            <a:ext cx="41488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B. S. Mission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6179" y="4737918"/>
            <a:ext cx="2249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Sauvé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55713" y="5530006"/>
            <a:ext cx="1681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Mort</a:t>
            </a:r>
            <a:endParaRPr lang="fr-FR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09787" y="5445224"/>
            <a:ext cx="20162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Stats</a:t>
            </a:r>
            <a:endParaRPr lang="fr-FR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9606" y="548681"/>
            <a:ext cx="8739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Time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37718" y="2996953"/>
            <a:ext cx="8739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Time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5510" y="4797153"/>
            <a:ext cx="8739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Time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9486" y="5589241"/>
            <a:ext cx="8739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Time</a:t>
            </a:r>
            <a:endParaRPr lang="fr-FR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774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build="allAtOnce"/>
      <p:bldP spid="11" grpId="0" build="allAtOnce"/>
      <p:bldP spid="12" grpId="0"/>
      <p:bldP spid="12" grpId="1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2422" y="0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b="1" dirty="0">
                <a:solidFill>
                  <a:srgbClr val="F79646">
                    <a:lumMod val="75000"/>
                  </a:srgbClr>
                </a:solidFill>
                <a:latin typeface="Gabriola" pitchFamily="82" charset="0"/>
              </a:rPr>
              <a:t>5)   L’environnement</a:t>
            </a:r>
            <a:endParaRPr lang="fr-FR" sz="2800" b="1" dirty="0">
              <a:solidFill>
                <a:srgbClr val="F79646">
                  <a:lumMod val="75000"/>
                </a:srgbClr>
              </a:solidFill>
              <a:latin typeface="Gabriola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8598" y="386104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/>
              <a:t>drones</a:t>
            </a:r>
          </a:p>
          <a:p>
            <a:r>
              <a:rPr lang="fr-FR" b="1" dirty="0"/>
              <a:t>bateaux</a:t>
            </a:r>
          </a:p>
          <a:p>
            <a:r>
              <a:rPr lang="en-GB" b="1" dirty="0" err="1"/>
              <a:t>bateauxSauvetages</a:t>
            </a:r>
            <a:endParaRPr lang="en-GB" b="1" dirty="0"/>
          </a:p>
          <a:p>
            <a:r>
              <a:rPr lang="de-DE" b="1" dirty="0" err="1"/>
              <a:t>naufrages</a:t>
            </a:r>
            <a:endParaRPr lang="de-DE" b="1" dirty="0"/>
          </a:p>
          <a:p>
            <a:r>
              <a:rPr lang="fr-FR" b="1" dirty="0" err="1"/>
              <a:t>naufragesSauves</a:t>
            </a:r>
            <a:endParaRPr lang="fr-FR" b="1" dirty="0"/>
          </a:p>
          <a:p>
            <a:r>
              <a:rPr lang="fr-FR" b="1" dirty="0" err="1"/>
              <a:t>naufragesSauvesCote</a:t>
            </a:r>
            <a:endParaRPr lang="fr-FR" b="1" u="sng" dirty="0"/>
          </a:p>
          <a:p>
            <a:r>
              <a:rPr lang="fr-FR" b="1" dirty="0" err="1"/>
              <a:t>naufragesMorts</a:t>
            </a:r>
            <a:endParaRPr lang="fr-FR" b="1" dirty="0"/>
          </a:p>
          <a:p>
            <a:r>
              <a:rPr lang="fr-FR" b="1" dirty="0" err="1"/>
              <a:t>naufragesSauvesBateau</a:t>
            </a:r>
            <a:endParaRPr lang="fr-FR" b="1" u="sng" dirty="0"/>
          </a:p>
          <a:p>
            <a:r>
              <a:rPr lang="fr-FR" b="1" dirty="0" err="1"/>
              <a:t>ListeAlerte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19470" y="548681"/>
            <a:ext cx="1707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Carte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7958" y="1196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largeurTotalCarte</a:t>
            </a:r>
            <a:endParaRPr lang="fr-FR" b="1" u="sng" dirty="0"/>
          </a:p>
          <a:p>
            <a:r>
              <a:rPr lang="fr-FR" b="1" dirty="0" err="1"/>
              <a:t>hauteurTotalCarte</a:t>
            </a:r>
            <a:endParaRPr lang="fr-FR" b="1" u="sng" dirty="0"/>
          </a:p>
          <a:p>
            <a:r>
              <a:rPr lang="fr-FR" b="1" dirty="0" err="1"/>
              <a:t>largeurCote</a:t>
            </a:r>
            <a:endParaRPr lang="fr-FR" b="1" u="sng" dirty="0"/>
          </a:p>
          <a:p>
            <a:r>
              <a:rPr lang="fr-FR" b="1" dirty="0"/>
              <a:t>Port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376" y="2492897"/>
            <a:ext cx="18197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Drone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5950" y="314096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nbDrones</a:t>
            </a:r>
            <a:endParaRPr lang="fr-FR" b="1" dirty="0"/>
          </a:p>
          <a:p>
            <a:r>
              <a:rPr lang="fr-FR" b="1" dirty="0" err="1"/>
              <a:t>nbCercleRechercheDronevie</a:t>
            </a:r>
            <a:endParaRPr lang="fr-FR" b="1" dirty="0"/>
          </a:p>
          <a:p>
            <a:r>
              <a:rPr lang="fr-FR" b="1" dirty="0" err="1"/>
              <a:t>nbKitSurvie</a:t>
            </a:r>
            <a:endParaRPr lang="fr-FR" b="1" dirty="0"/>
          </a:p>
          <a:p>
            <a:r>
              <a:rPr lang="fr-FR" b="1" dirty="0" err="1"/>
              <a:t>pleinEssenceDrone</a:t>
            </a:r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probaDetectionBeau</a:t>
            </a:r>
            <a:endParaRPr lang="fr-FR" b="1" dirty="0"/>
          </a:p>
          <a:p>
            <a:r>
              <a:rPr lang="fr-FR" b="1" dirty="0" err="1"/>
              <a:t>probaDetectionNuageux</a:t>
            </a:r>
            <a:r>
              <a:rPr lang="fr-FR" b="1" dirty="0"/>
              <a:t> </a:t>
            </a:r>
          </a:p>
          <a:p>
            <a:r>
              <a:rPr lang="fr-FR" b="1" dirty="0" err="1"/>
              <a:t>probaDetectionPluie</a:t>
            </a:r>
            <a:endParaRPr lang="fr-FR" b="1" dirty="0"/>
          </a:p>
          <a:p>
            <a:r>
              <a:rPr lang="fr-FR" b="1" dirty="0" err="1"/>
              <a:t>probaDetectionBrume</a:t>
            </a:r>
            <a:endParaRPr lang="fr-FR" b="1" dirty="0"/>
          </a:p>
          <a:p>
            <a:r>
              <a:rPr lang="fr-FR" b="1" dirty="0" err="1"/>
              <a:t>malusDetection</a:t>
            </a:r>
            <a:endParaRPr lang="fr-FR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4076377" y="1"/>
            <a:ext cx="2124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Bateau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20246" y="62068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pleinEssenceBateau</a:t>
            </a:r>
            <a:endParaRPr lang="fr-FR" b="1" dirty="0"/>
          </a:p>
          <a:p>
            <a:r>
              <a:rPr lang="fr-FR" b="1" dirty="0"/>
              <a:t> </a:t>
            </a:r>
            <a:r>
              <a:rPr lang="fr-FR" b="1" dirty="0" err="1"/>
              <a:t>nbPassagersMaxBateau</a:t>
            </a:r>
            <a:endParaRPr lang="fr-FR" dirty="0"/>
          </a:p>
          <a:p>
            <a:r>
              <a:rPr lang="fr-FR" b="1" dirty="0" err="1"/>
              <a:t>nbMaxBateauCarte</a:t>
            </a:r>
            <a:endParaRPr lang="fr-FR" b="1" dirty="0"/>
          </a:p>
          <a:p>
            <a:endParaRPr lang="fr-FR" b="1" dirty="0"/>
          </a:p>
          <a:p>
            <a:r>
              <a:rPr lang="fr-FR" b="1" dirty="0" err="1"/>
              <a:t>probaNaufrageBeau</a:t>
            </a:r>
            <a:endParaRPr lang="fr-FR" b="1" dirty="0"/>
          </a:p>
          <a:p>
            <a:r>
              <a:rPr lang="fr-FR" b="1" dirty="0" err="1"/>
              <a:t>probaNaufrageNuageux</a:t>
            </a:r>
            <a:endParaRPr lang="fr-FR" b="1" dirty="0"/>
          </a:p>
          <a:p>
            <a:r>
              <a:rPr lang="fr-FR" b="1" dirty="0" err="1"/>
              <a:t>probaNaufragePluie</a:t>
            </a:r>
            <a:endParaRPr lang="fr-FR" b="1" dirty="0"/>
          </a:p>
          <a:p>
            <a:r>
              <a:rPr lang="fr-FR" b="1" dirty="0" err="1"/>
              <a:t>probaNaufrageBrume</a:t>
            </a:r>
            <a:endParaRPr lang="fr-FR" b="1" dirty="0"/>
          </a:p>
          <a:p>
            <a:r>
              <a:rPr lang="fr-FR" b="1" dirty="0" err="1"/>
              <a:t>probabilitéDetecteNaufrageBateau</a:t>
            </a:r>
            <a:endParaRPr lang="fr-FR" b="1" dirty="0"/>
          </a:p>
          <a:p>
            <a:r>
              <a:rPr lang="fr-FR" b="1" dirty="0" err="1"/>
              <a:t>probabiliteEnvoiAlerte</a:t>
            </a:r>
            <a:r>
              <a:rPr lang="fr-FR" b="1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41462" y="1"/>
            <a:ext cx="27318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Bateau S.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44582" y="6926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nbBateauSauvetage</a:t>
            </a:r>
            <a:endParaRPr lang="fr-FR" b="1" dirty="0"/>
          </a:p>
          <a:p>
            <a:r>
              <a:rPr lang="fr-FR" b="1" dirty="0" err="1"/>
              <a:t>capaciteMaxBateauSauvetage</a:t>
            </a:r>
            <a:endParaRPr lang="fr-FR" b="1" dirty="0"/>
          </a:p>
          <a:p>
            <a:r>
              <a:rPr lang="fr-FR" b="1" dirty="0" err="1"/>
              <a:t>pleinEssenceBateauSauvetage</a:t>
            </a:r>
            <a:endParaRPr lang="fr-FR" b="1" dirty="0"/>
          </a:p>
        </p:txBody>
      </p:sp>
      <p:sp>
        <p:nvSpPr>
          <p:cNvPr id="15" name="Rectangle 14"/>
          <p:cNvSpPr/>
          <p:nvPr/>
        </p:nvSpPr>
        <p:spPr>
          <a:xfrm>
            <a:off x="6963816" y="1484785"/>
            <a:ext cx="27542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Naufragé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6590" y="21328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/>
              <a:t>bonusVieKitSurvie</a:t>
            </a:r>
            <a:endParaRPr lang="fr-FR" b="1" dirty="0"/>
          </a:p>
          <a:p>
            <a:r>
              <a:rPr lang="fr-FR" b="1" dirty="0" err="1"/>
              <a:t>nbMaxNaufrageCarte</a:t>
            </a:r>
            <a:endParaRPr lang="fr-FR" b="1" dirty="0"/>
          </a:p>
        </p:txBody>
      </p:sp>
      <p:sp>
        <p:nvSpPr>
          <p:cNvPr id="17" name="Rectangle 16"/>
          <p:cNvSpPr/>
          <p:nvPr/>
        </p:nvSpPr>
        <p:spPr>
          <a:xfrm>
            <a:off x="7687319" y="3140969"/>
            <a:ext cx="15953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Listes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4302" y="44371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b="1" dirty="0"/>
          </a:p>
          <a:p>
            <a:r>
              <a:rPr lang="fr-FR" b="1" dirty="0" err="1"/>
              <a:t>Meteo</a:t>
            </a:r>
            <a:endParaRPr lang="fr-FR" b="1" dirty="0"/>
          </a:p>
        </p:txBody>
      </p:sp>
      <p:sp>
        <p:nvSpPr>
          <p:cNvPr id="19" name="Rectangle 18"/>
          <p:cNvSpPr/>
          <p:nvPr/>
        </p:nvSpPr>
        <p:spPr>
          <a:xfrm>
            <a:off x="3846057" y="3933057"/>
            <a:ext cx="19447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4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Météo</a:t>
            </a:r>
            <a:endParaRPr lang="fr-FR" sz="4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88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8" grpId="0" build="allAtOnce"/>
      <p:bldP spid="9" grpId="0" build="allAtOnce"/>
      <p:bldP spid="10" grpId="0" build="allAtOnce"/>
      <p:bldP spid="11" grpId="0" build="allAtOnce"/>
      <p:bldP spid="12" grpId="0" build="allAtOnce"/>
      <p:bldP spid="13" grpId="0" build="allAtOnce"/>
      <p:bldP spid="14" grpId="0" build="allAtOnce"/>
      <p:bldP spid="15" grpId="0" build="allAtOnce"/>
      <p:bldP spid="16" grpId="0" build="allAtOnce"/>
      <p:bldP spid="17" grpId="0" build="allAtOnce"/>
      <p:bldP spid="18" grpId="0" build="allAtOnce"/>
      <p:bldP spid="1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martsti.com/fr/images/Bought%20Stock/iStock_000015294617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181224"/>
            <a:ext cx="5715000" cy="4676776"/>
          </a:xfrm>
          <a:prstGeom prst="rect">
            <a:avLst/>
          </a:prstGeom>
          <a:noFill/>
        </p:spPr>
      </p:pic>
      <p:pic>
        <p:nvPicPr>
          <p:cNvPr id="3076" name="Picture 4" descr="http://i0.statig.com.br/bancodeimagens/a1/0i/3l/a10i3lqnpyvm4tsm5zg8m71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792" y="188640"/>
            <a:ext cx="3888432" cy="2296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1426794" y="0"/>
            <a:ext cx="2475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Limites</a:t>
            </a:r>
            <a:endParaRPr lang="fr-F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6717" y="3140968"/>
            <a:ext cx="4482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5400" b="1" dirty="0">
                <a:ln/>
                <a:solidFill>
                  <a:schemeClr val="accent3"/>
                </a:solidFill>
              </a:rPr>
              <a:t>Amélioration</a:t>
            </a:r>
            <a:endParaRPr lang="fr-FR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7168" y="4077072"/>
            <a:ext cx="79319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-Comportement des Bateaux de sauvetages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6593" y="4417948"/>
            <a:ext cx="62488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-Associer les alertes aux naufragés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7545" y="4777988"/>
            <a:ext cx="59394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-Créer un curseur environnement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5658" y="836712"/>
            <a:ext cx="42450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-Difficile à implémenter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2993" y="5138028"/>
            <a:ext cx="66880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-Créer d’autres « styles » de patrouille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7853" y="1196752"/>
            <a:ext cx="43797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-Quelques bugs persiste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7681" y="1556792"/>
            <a:ext cx="105064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-Comportement des bateaux de sauvetages très sommaire</a:t>
            </a:r>
            <a:endParaRPr lang="fr-FR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99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build="allAtOnce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DIMENSIONNEMENT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653463" y="2228264"/>
                <a:ext cx="5538537" cy="4351338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fr-FR" dirty="0" smtClean="0"/>
                  <a:t>Taille des hexagones en fonction de:</a:t>
                </a:r>
              </a:p>
              <a:p>
                <a:pPr lvl="2"/>
                <a:r>
                  <a:rPr lang="fr-FR" dirty="0" smtClean="0"/>
                  <a:t>Dimension de la carte </a:t>
                </a:r>
              </a:p>
              <a:p>
                <a:pPr lvl="3"/>
                <a:r>
                  <a:rPr lang="fr-FR" dirty="0" smtClean="0"/>
                  <a:t>Parité du nombre de colonnes</a:t>
                </a:r>
              </a:p>
              <a:p>
                <a:pPr lvl="2"/>
                <a:r>
                  <a:rPr lang="fr-FR" dirty="0" smtClean="0"/>
                  <a:t>Dimension de la fenêtre</a:t>
                </a:r>
              </a:p>
              <a:p>
                <a:pPr lvl="2"/>
                <a:endParaRPr lang="fr-FR" dirty="0" smtClean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2∗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𝑓𝑒𝑛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3∗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𝑐𝑎𝑟𝑡𝑒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𝑓𝑒𝑛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∗(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𝑐𝑎𝑟𝑡𝑒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+0.5)</m:t>
                                      </m:r>
                                    </m:den>
                                  </m:f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fr-FR" dirty="0" smtClean="0"/>
              </a:p>
              <a:p>
                <a:pPr marL="1828800" lvl="4" indent="0">
                  <a:buNone/>
                </a:pPr>
                <a:r>
                  <a:rPr lang="fr-FR" dirty="0" smtClean="0"/>
                  <a:t>(cas pair)</a:t>
                </a:r>
                <a:endParaRPr lang="fr-FR" dirty="0"/>
              </a:p>
              <a:p>
                <a:pPr lvl="2"/>
                <a:endParaRPr lang="fr-FR" dirty="0"/>
              </a:p>
              <a:p>
                <a:pPr lvl="1"/>
                <a:r>
                  <a:rPr lang="fr-FR" dirty="0" smtClean="0"/>
                  <a:t>Limites:</a:t>
                </a:r>
              </a:p>
            </p:txBody>
          </p:sp>
        </mc:Choice>
        <mc:Fallback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653463" y="2228264"/>
                <a:ext cx="5538537" cy="4351338"/>
              </a:xfrm>
              <a:blipFill rotWithShape="0">
                <a:blip r:embed="rId3"/>
                <a:stretch>
                  <a:fillRect t="-4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8" y="2397536"/>
            <a:ext cx="5902842" cy="44812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24084" y="3057098"/>
            <a:ext cx="4653886" cy="322087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8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955"/>
            <a:ext cx="12221701" cy="65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76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IHM: 1</a:t>
            </a:r>
            <a:r>
              <a:rPr lang="fr-FR" baseline="30000" dirty="0"/>
              <a:t>è</a:t>
            </a:r>
            <a:r>
              <a:rPr lang="fr-FR" baseline="30000" dirty="0" smtClean="0"/>
              <a:t>re</a:t>
            </a:r>
            <a:r>
              <a:rPr lang="fr-FR" dirty="0" smtClean="0"/>
              <a:t> version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Codée à « la main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8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</a:p>
          <a:p>
            <a:endParaRPr lang="fr-FR" dirty="0"/>
          </a:p>
          <a:p>
            <a:r>
              <a:rPr lang="fr-FR" dirty="0" smtClean="0"/>
              <a:t>PARTIE NON GRAPHIQUE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INTERFACE GRAPHIQUE</a:t>
            </a:r>
          </a:p>
          <a:p>
            <a:endParaRPr lang="fr-FR" dirty="0"/>
          </a:p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44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687876"/>
            <a:ext cx="2793159" cy="1600200"/>
          </a:xfrm>
        </p:spPr>
        <p:txBody>
          <a:bodyPr/>
          <a:lstStyle/>
          <a:p>
            <a:r>
              <a:rPr lang="fr-FR" dirty="0" smtClean="0"/>
              <a:t>Principe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668740" y="2384047"/>
            <a:ext cx="3725839" cy="3852980"/>
          </a:xfrm>
        </p:spPr>
        <p:txBody>
          <a:bodyPr/>
          <a:lstStyle/>
          <a:p>
            <a:pPr>
              <a:buFont typeface="Times New Roman" panose="02020603050405020304" pitchFamily="18" charset="0"/>
              <a:buChar char="►"/>
            </a:pPr>
            <a:r>
              <a:rPr lang="fr-FR" sz="1600" dirty="0" smtClean="0"/>
              <a:t> </a:t>
            </a:r>
            <a:r>
              <a:rPr lang="fr-FR" sz="1800" dirty="0" smtClean="0"/>
              <a:t>Superposition </a:t>
            </a:r>
            <a:r>
              <a:rPr lang="fr-FR" sz="1800" dirty="0"/>
              <a:t>avec la classe carte de la version précédente</a:t>
            </a:r>
          </a:p>
          <a:p>
            <a:r>
              <a:rPr lang="fr-FR" dirty="0"/>
              <a:t>Position dans le tableau </a:t>
            </a:r>
            <a:r>
              <a:rPr lang="fr-FR" dirty="0">
                <a:sym typeface="Wingdings" panose="05000000000000000000" pitchFamily="2" charset="2"/>
              </a:rPr>
              <a:t> niveau de calque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endParaRPr lang="fr-FR" dirty="0"/>
          </a:p>
          <a:p>
            <a:pPr>
              <a:buFont typeface="Times New Roman" panose="02020603050405020304" pitchFamily="18" charset="0"/>
              <a:buChar char="►"/>
            </a:pPr>
            <a:r>
              <a:rPr lang="fr-FR" sz="1800" dirty="0"/>
              <a:t>Utilisation de </a:t>
            </a:r>
            <a:r>
              <a:rPr lang="fr-FR" sz="1800" dirty="0" err="1"/>
              <a:t>JLayeredPane</a:t>
            </a:r>
            <a:endParaRPr lang="fr-FR" sz="1800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9"/>
          <a:stretch/>
        </p:blipFill>
        <p:spPr>
          <a:xfrm>
            <a:off x="7587916" y="1298945"/>
            <a:ext cx="4902987" cy="5284742"/>
          </a:xfrm>
          <a:prstGeom prst="rect">
            <a:avLst/>
          </a:prstGeom>
          <a:ln>
            <a:noFill/>
            <a:prstDash val="sysDash"/>
          </a:ln>
        </p:spPr>
      </p:pic>
      <p:cxnSp>
        <p:nvCxnSpPr>
          <p:cNvPr id="7" name="Connecteur droit avec flèche 6"/>
          <p:cNvCxnSpPr/>
          <p:nvPr/>
        </p:nvCxnSpPr>
        <p:spPr>
          <a:xfrm>
            <a:off x="7213051" y="2180050"/>
            <a:ext cx="8021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7213051" y="3941316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213051" y="5614607"/>
            <a:ext cx="673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926894" y="1836857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Calque Drones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968621" y="3599804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Calque Bateaux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498616" y="5056251"/>
            <a:ext cx="190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Calque Hexagones</a:t>
            </a:r>
            <a:br>
              <a:rPr lang="fr-FR" dirty="0" smtClean="0"/>
            </a:br>
            <a:r>
              <a:rPr lang="fr-FR" dirty="0" smtClean="0"/>
              <a:t>ou maillage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34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 des éléments Graphiques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On constate qu’il n’y a aucun lien avec les éléments non graphiques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91" y="323675"/>
            <a:ext cx="7315200" cy="40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IHM: 2</a:t>
            </a:r>
            <a:r>
              <a:rPr lang="fr-FR" baseline="30000" dirty="0" smtClean="0"/>
              <a:t>ème</a:t>
            </a:r>
            <a:r>
              <a:rPr lang="fr-FR" dirty="0" smtClean="0"/>
              <a:t> version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Codée à l’aide de </a:t>
            </a:r>
            <a:r>
              <a:rPr lang="fr-FR" b="1" dirty="0" smtClean="0"/>
              <a:t>window builder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52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9517596" cy="706964"/>
          </a:xfrm>
        </p:spPr>
        <p:txBody>
          <a:bodyPr/>
          <a:lstStyle/>
          <a:p>
            <a:r>
              <a:rPr lang="fr-FR" dirty="0" smtClean="0"/>
              <a:t>Lien avec les éléments non graphiques:</a:t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dirty="0" smtClean="0">
                <a:sym typeface="Symbol" panose="05050102010706020507" pitchFamily="18" charset="2"/>
              </a:rPr>
              <a:t>  </a:t>
            </a:r>
            <a:r>
              <a:rPr lang="fr-FR" dirty="0" smtClean="0"/>
              <a:t>Revisite du diagramme des classes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" y="2990525"/>
            <a:ext cx="10664897" cy="37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aux déplacements continus</a:t>
            </a:r>
            <a:br>
              <a:rPr lang="fr-FR" dirty="0" smtClean="0"/>
            </a:br>
            <a:r>
              <a:rPr lang="fr-FR" dirty="0" smtClean="0">
                <a:sym typeface="Symbol" panose="05050102010706020507" pitchFamily="18" charset="2"/>
              </a:rPr>
              <a:t> Les threads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3195"/>
              </p:ext>
            </p:extLst>
          </p:nvPr>
        </p:nvGraphicFramePr>
        <p:xfrm>
          <a:off x="851848" y="216681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09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863" y="0"/>
            <a:ext cx="10515600" cy="1325563"/>
          </a:xfrm>
        </p:spPr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15" y="1219929"/>
            <a:ext cx="10537218" cy="5677447"/>
          </a:xfrm>
        </p:spPr>
      </p:pic>
      <p:sp>
        <p:nvSpPr>
          <p:cNvPr id="5" name="Rectangle 4"/>
          <p:cNvSpPr/>
          <p:nvPr/>
        </p:nvSpPr>
        <p:spPr>
          <a:xfrm>
            <a:off x="7713380" y="1699734"/>
            <a:ext cx="3673642" cy="519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43015" y="1495176"/>
            <a:ext cx="4612105" cy="449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43015" y="1366507"/>
            <a:ext cx="840125" cy="169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0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3" grpId="0" animBg="1"/>
      <p:bldP spid="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838105" y="641579"/>
            <a:ext cx="3860260" cy="1735668"/>
          </a:xfrm>
        </p:spPr>
        <p:txBody>
          <a:bodyPr/>
          <a:lstStyle/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Onglet:</a:t>
            </a:r>
            <a:br>
              <a:rPr lang="fr-FR" dirty="0" smtClean="0"/>
            </a:br>
            <a:r>
              <a:rPr lang="fr-FR" dirty="0" smtClean="0"/>
              <a:t>Les informations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88" y="180844"/>
            <a:ext cx="4410858" cy="639226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4628919"/>
            <a:ext cx="1219200" cy="12192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71" y="3358741"/>
            <a:ext cx="3020339" cy="302033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5" y="2307720"/>
            <a:ext cx="2365958" cy="188093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04" y="222182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89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e</a:t>
            </a:r>
            <a:r>
              <a:rPr lang="fr-FR" dirty="0" smtClean="0"/>
              <a:t> Onglet:</a:t>
            </a:r>
            <a:br>
              <a:rPr lang="fr-FR" dirty="0" smtClean="0"/>
            </a:br>
            <a:r>
              <a:rPr lang="fr-FR" dirty="0" smtClean="0"/>
              <a:t>La Gestion des Alertes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306340"/>
            <a:ext cx="4339935" cy="62452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31" y="2782172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79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153907" y="1082144"/>
            <a:ext cx="3860260" cy="1735668"/>
          </a:xfrm>
        </p:spPr>
        <p:txBody>
          <a:bodyPr/>
          <a:lstStyle/>
          <a:p>
            <a:r>
              <a:rPr lang="fr-FR" dirty="0" smtClean="0"/>
              <a:t>3</a:t>
            </a:r>
            <a:r>
              <a:rPr lang="fr-FR" baseline="30000" dirty="0" smtClean="0"/>
              <a:t>e</a:t>
            </a:r>
            <a:r>
              <a:rPr lang="fr-FR" dirty="0" smtClean="0"/>
              <a:t> Onglet:</a:t>
            </a:r>
            <a:br>
              <a:rPr lang="fr-FR" dirty="0" smtClean="0"/>
            </a:br>
            <a:r>
              <a:rPr lang="fr-FR" dirty="0" smtClean="0"/>
              <a:t>Les statistiques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44" y="505593"/>
            <a:ext cx="4355975" cy="621593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78" y="2841341"/>
            <a:ext cx="3027647" cy="3027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39284" y="3725840"/>
            <a:ext cx="2234879" cy="409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941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Pistes d’améliorations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Bugs graphiques</a:t>
            </a:r>
          </a:p>
          <a:p>
            <a:pPr lvl="1"/>
            <a:r>
              <a:rPr lang="fr-FR" dirty="0" smtClean="0"/>
              <a:t>Amélioration de la classe Dimensionnement</a:t>
            </a:r>
          </a:p>
          <a:p>
            <a:pPr lvl="1"/>
            <a:r>
              <a:rPr lang="fr-FR" dirty="0" smtClean="0"/>
              <a:t>Gestion des clics de souris</a:t>
            </a:r>
          </a:p>
          <a:p>
            <a:endParaRPr lang="fr-FR" dirty="0"/>
          </a:p>
          <a:p>
            <a:r>
              <a:rPr lang="fr-FR" dirty="0" smtClean="0"/>
              <a:t>Ajout de fonctionnalités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82" y="4735773"/>
            <a:ext cx="1725056" cy="17250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671" y="4735773"/>
            <a:ext cx="1724947" cy="172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5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18992"/>
          <a:stretch/>
        </p:blipFill>
        <p:spPr>
          <a:xfrm>
            <a:off x="614149" y="3133781"/>
            <a:ext cx="4380932" cy="3174603"/>
          </a:xfrm>
        </p:spPr>
      </p:pic>
    </p:spTree>
    <p:extLst>
      <p:ext uri="{BB962C8B-B14F-4D97-AF65-F5344CB8AC3E}">
        <p14:creationId xmlns:p14="http://schemas.microsoft.com/office/powerpoint/2010/main" val="28385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www.actuphoto.com/clients/fichiers/userfiles/images/TORDJMAN_Route200Monta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42"/>
            <a:ext cx="12192000" cy="685335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056025" y="2852936"/>
            <a:ext cx="3940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  <a:endParaRPr lang="fr-FR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058" name="Picture 10" descr="https://fonolo.com/wp-content/uploads/2013/04/Fonolo-Demonstration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51784" y="3789040"/>
            <a:ext cx="3619500" cy="2809876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136587">
            <a:off x="4500538" y="4232665"/>
            <a:ext cx="1761334" cy="10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599902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852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0.2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www.acupuncturewell.com/wp-content/uploads/2012/12/plan-gu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2135560" y="404664"/>
            <a:ext cx="35283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fr-FR" sz="27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Le déplacement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Simple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Patrouille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Recherche</a:t>
            </a:r>
            <a:endParaRPr lang="fr-FR" sz="2700" b="1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fr-FR" sz="27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Les éléments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Le drone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Le bateau de sauvetage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Le bateau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Le naufragé</a:t>
            </a:r>
          </a:p>
          <a:p>
            <a:pPr marL="342900" indent="-342900">
              <a:buFont typeface="+mj-lt"/>
              <a:buAutoNum type="arabicParenR"/>
            </a:pPr>
            <a:r>
              <a:rPr lang="fr-FR" sz="27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La météorologie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L’évolution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fr-FR" sz="27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Le vent</a:t>
            </a:r>
          </a:p>
          <a:p>
            <a:pPr marL="342900" indent="-342900">
              <a:buFont typeface="+mj-lt"/>
              <a:buAutoNum type="arabicParenR"/>
            </a:pPr>
            <a:r>
              <a:rPr lang="fr-FR" sz="27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Les Alertes</a:t>
            </a:r>
          </a:p>
          <a:p>
            <a:pPr marL="342900" indent="-342900">
              <a:buFont typeface="+mj-lt"/>
              <a:buAutoNum type="arabicParenR"/>
            </a:pPr>
            <a:r>
              <a:rPr lang="fr-FR" sz="27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32587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3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-0.08395 L 0.21267 -0.272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0" y="-94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287"/>
            <a:ext cx="9144000" cy="685471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6561" y="2300679"/>
            <a:ext cx="100431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fr-FR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Algorithme de </a:t>
            </a:r>
            <a:r>
              <a:rPr lang="fr-FR" sz="72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Dijkstra</a:t>
            </a:r>
            <a:endParaRPr lang="fr-FR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Multiplier 5"/>
          <p:cNvSpPr/>
          <p:nvPr/>
        </p:nvSpPr>
        <p:spPr>
          <a:xfrm>
            <a:off x="-1966949" y="2566547"/>
            <a:ext cx="13609512" cy="86409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524000" y="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Le déplacement</a:t>
            </a:r>
          </a:p>
        </p:txBody>
      </p:sp>
    </p:spTree>
    <p:extLst>
      <p:ext uri="{BB962C8B-B14F-4D97-AF65-F5344CB8AC3E}">
        <p14:creationId xmlns:p14="http://schemas.microsoft.com/office/powerpoint/2010/main" val="9526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346" y="-1172"/>
            <a:ext cx="90934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Moins 8"/>
          <p:cNvSpPr/>
          <p:nvPr/>
        </p:nvSpPr>
        <p:spPr>
          <a:xfrm>
            <a:off x="925587" y="3487358"/>
            <a:ext cx="8568952" cy="576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oins 9"/>
          <p:cNvSpPr/>
          <p:nvPr/>
        </p:nvSpPr>
        <p:spPr>
          <a:xfrm rot="5400000">
            <a:off x="961591" y="3139796"/>
            <a:ext cx="8568952" cy="576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5174059" y="3535840"/>
            <a:ext cx="144016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 rot="13236443">
            <a:off x="3824257" y="2819418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19273268">
            <a:off x="5633395" y="2735315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 rot="8388550">
            <a:off x="3682328" y="4328875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 rot="2473018">
            <a:off x="5549343" y="4335502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573659" y="-109184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fr-FR" sz="2800" b="1" dirty="0">
                <a:solidFill>
                  <a:schemeClr val="bg1">
                    <a:lumMod val="95000"/>
                  </a:schemeClr>
                </a:solidFill>
                <a:latin typeface="Gabriola" pitchFamily="82" charset="0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2486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072" y="0"/>
            <a:ext cx="90934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emi-tour 8"/>
          <p:cNvSpPr/>
          <p:nvPr/>
        </p:nvSpPr>
        <p:spPr>
          <a:xfrm>
            <a:off x="4886024" y="2636912"/>
            <a:ext cx="792088" cy="792088"/>
          </a:xfrm>
          <a:prstGeom prst="utur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5246064" y="3284984"/>
            <a:ext cx="432048" cy="22322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emi-tour 10"/>
          <p:cNvSpPr/>
          <p:nvPr/>
        </p:nvSpPr>
        <p:spPr>
          <a:xfrm rot="10800000">
            <a:off x="5390080" y="5589239"/>
            <a:ext cx="792088" cy="648072"/>
          </a:xfrm>
          <a:prstGeom prst="uturnArrow">
            <a:avLst>
              <a:gd name="adj1" fmla="val 33180"/>
              <a:gd name="adj2" fmla="val 25000"/>
              <a:gd name="adj3" fmla="val 18865"/>
              <a:gd name="adj4" fmla="val 43750"/>
              <a:gd name="adj5" fmla="val 72371"/>
            </a:avLst>
          </a:prstGeom>
          <a:scene3d>
            <a:camera prst="orthographicFront">
              <a:rot lat="0" lon="10799977" rev="0"/>
            </a:camera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e bas 11"/>
          <p:cNvSpPr/>
          <p:nvPr/>
        </p:nvSpPr>
        <p:spPr>
          <a:xfrm rot="10800000">
            <a:off x="5822128" y="3429000"/>
            <a:ext cx="432048" cy="22322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8990480" y="0"/>
            <a:ext cx="720080" cy="6669360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501648" y="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b) Patrouille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sp>
        <p:nvSpPr>
          <p:cNvPr id="2" name="Forme libre 1"/>
          <p:cNvSpPr/>
          <p:nvPr/>
        </p:nvSpPr>
        <p:spPr>
          <a:xfrm>
            <a:off x="2226996" y="322320"/>
            <a:ext cx="7150669" cy="6103691"/>
          </a:xfrm>
          <a:custGeom>
            <a:avLst/>
            <a:gdLst>
              <a:gd name="connsiteX0" fmla="*/ 3844839 w 7150669"/>
              <a:gd name="connsiteY0" fmla="*/ 3051076 h 6103691"/>
              <a:gd name="connsiteX1" fmla="*/ 4005477 w 7150669"/>
              <a:gd name="connsiteY1" fmla="*/ 2433238 h 6103691"/>
              <a:gd name="connsiteX2" fmla="*/ 4363823 w 7150669"/>
              <a:gd name="connsiteY2" fmla="*/ 2692730 h 6103691"/>
              <a:gd name="connsiteX3" fmla="*/ 4363823 w 7150669"/>
              <a:gd name="connsiteY3" fmla="*/ 5460643 h 6103691"/>
              <a:gd name="connsiteX4" fmla="*/ 4932234 w 7150669"/>
              <a:gd name="connsiteY4" fmla="*/ 5398859 h 6103691"/>
              <a:gd name="connsiteX5" fmla="*/ 4870450 w 7150669"/>
              <a:gd name="connsiteY5" fmla="*/ 2593876 h 6103691"/>
              <a:gd name="connsiteX6" fmla="*/ 5426504 w 7150669"/>
              <a:gd name="connsiteY6" fmla="*/ 2680373 h 6103691"/>
              <a:gd name="connsiteX7" fmla="*/ 5401791 w 7150669"/>
              <a:gd name="connsiteY7" fmla="*/ 5473000 h 6103691"/>
              <a:gd name="connsiteX8" fmla="*/ 5982558 w 7150669"/>
              <a:gd name="connsiteY8" fmla="*/ 5398859 h 6103691"/>
              <a:gd name="connsiteX9" fmla="*/ 5945488 w 7150669"/>
              <a:gd name="connsiteY9" fmla="*/ 2569162 h 6103691"/>
              <a:gd name="connsiteX10" fmla="*/ 6464472 w 7150669"/>
              <a:gd name="connsiteY10" fmla="*/ 2618589 h 6103691"/>
              <a:gd name="connsiteX11" fmla="*/ 6538612 w 7150669"/>
              <a:gd name="connsiteY11" fmla="*/ 5818989 h 6103691"/>
              <a:gd name="connsiteX12" fmla="*/ 7119380 w 7150669"/>
              <a:gd name="connsiteY12" fmla="*/ 5337076 h 6103691"/>
              <a:gd name="connsiteX13" fmla="*/ 7008169 w 7150669"/>
              <a:gd name="connsiteY13" fmla="*/ 431443 h 6103691"/>
              <a:gd name="connsiteX14" fmla="*/ 6464472 w 7150669"/>
              <a:gd name="connsiteY14" fmla="*/ 406730 h 6103691"/>
              <a:gd name="connsiteX15" fmla="*/ 6489185 w 7150669"/>
              <a:gd name="connsiteY15" fmla="*/ 1840113 h 6103691"/>
              <a:gd name="connsiteX16" fmla="*/ 5933131 w 7150669"/>
              <a:gd name="connsiteY16" fmla="*/ 1864827 h 6103691"/>
              <a:gd name="connsiteX17" fmla="*/ 5982558 w 7150669"/>
              <a:gd name="connsiteY17" fmla="*/ 332589 h 6103691"/>
              <a:gd name="connsiteX18" fmla="*/ 5451218 w 7150669"/>
              <a:gd name="connsiteY18" fmla="*/ 258449 h 6103691"/>
              <a:gd name="connsiteX19" fmla="*/ 5414147 w 7150669"/>
              <a:gd name="connsiteY19" fmla="*/ 1827757 h 6103691"/>
              <a:gd name="connsiteX20" fmla="*/ 4907520 w 7150669"/>
              <a:gd name="connsiteY20" fmla="*/ 1938967 h 6103691"/>
              <a:gd name="connsiteX21" fmla="*/ 4833380 w 7150669"/>
              <a:gd name="connsiteY21" fmla="*/ 283162 h 6103691"/>
              <a:gd name="connsiteX22" fmla="*/ 4400893 w 7150669"/>
              <a:gd name="connsiteY22" fmla="*/ 320232 h 6103691"/>
              <a:gd name="connsiteX23" fmla="*/ 4388536 w 7150669"/>
              <a:gd name="connsiteY23" fmla="*/ 1864827 h 6103691"/>
              <a:gd name="connsiteX24" fmla="*/ 3832482 w 7150669"/>
              <a:gd name="connsiteY24" fmla="*/ 1827757 h 6103691"/>
              <a:gd name="connsiteX25" fmla="*/ 3832482 w 7150669"/>
              <a:gd name="connsiteY25" fmla="*/ 307876 h 6103691"/>
              <a:gd name="connsiteX26" fmla="*/ 3288785 w 7150669"/>
              <a:gd name="connsiteY26" fmla="*/ 258449 h 6103691"/>
              <a:gd name="connsiteX27" fmla="*/ 3264072 w 7150669"/>
              <a:gd name="connsiteY27" fmla="*/ 1840113 h 6103691"/>
              <a:gd name="connsiteX28" fmla="*/ 2782158 w 7150669"/>
              <a:gd name="connsiteY28" fmla="*/ 1864827 h 6103691"/>
              <a:gd name="connsiteX29" fmla="*/ 2757445 w 7150669"/>
              <a:gd name="connsiteY29" fmla="*/ 295519 h 6103691"/>
              <a:gd name="connsiteX30" fmla="*/ 2201391 w 7150669"/>
              <a:gd name="connsiteY30" fmla="*/ 295519 h 6103691"/>
              <a:gd name="connsiteX31" fmla="*/ 2226104 w 7150669"/>
              <a:gd name="connsiteY31" fmla="*/ 1914254 h 6103691"/>
              <a:gd name="connsiteX32" fmla="*/ 1682407 w 7150669"/>
              <a:gd name="connsiteY32" fmla="*/ 1864827 h 6103691"/>
              <a:gd name="connsiteX33" fmla="*/ 1682407 w 7150669"/>
              <a:gd name="connsiteY33" fmla="*/ 270805 h 6103691"/>
              <a:gd name="connsiteX34" fmla="*/ 1163423 w 7150669"/>
              <a:gd name="connsiteY34" fmla="*/ 246092 h 6103691"/>
              <a:gd name="connsiteX35" fmla="*/ 1138709 w 7150669"/>
              <a:gd name="connsiteY35" fmla="*/ 1852470 h 6103691"/>
              <a:gd name="connsiteX36" fmla="*/ 570299 w 7150669"/>
              <a:gd name="connsiteY36" fmla="*/ 1901897 h 6103691"/>
              <a:gd name="connsiteX37" fmla="*/ 619726 w 7150669"/>
              <a:gd name="connsiteY37" fmla="*/ 283162 h 6103691"/>
              <a:gd name="connsiteX38" fmla="*/ 125455 w 7150669"/>
              <a:gd name="connsiteY38" fmla="*/ 246092 h 6103691"/>
              <a:gd name="connsiteX39" fmla="*/ 100742 w 7150669"/>
              <a:gd name="connsiteY39" fmla="*/ 1877184 h 6103691"/>
              <a:gd name="connsiteX40" fmla="*/ 26601 w 7150669"/>
              <a:gd name="connsiteY40" fmla="*/ 5435930 h 6103691"/>
              <a:gd name="connsiteX41" fmla="*/ 607369 w 7150669"/>
              <a:gd name="connsiteY41" fmla="*/ 5423573 h 6103691"/>
              <a:gd name="connsiteX42" fmla="*/ 607369 w 7150669"/>
              <a:gd name="connsiteY42" fmla="*/ 2680373 h 6103691"/>
              <a:gd name="connsiteX43" fmla="*/ 1113996 w 7150669"/>
              <a:gd name="connsiteY43" fmla="*/ 2668016 h 6103691"/>
              <a:gd name="connsiteX44" fmla="*/ 1138709 w 7150669"/>
              <a:gd name="connsiteY44" fmla="*/ 5411216 h 6103691"/>
              <a:gd name="connsiteX45" fmla="*/ 1657693 w 7150669"/>
              <a:gd name="connsiteY45" fmla="*/ 5386503 h 6103691"/>
              <a:gd name="connsiteX46" fmla="*/ 1707120 w 7150669"/>
              <a:gd name="connsiteY46" fmla="*/ 2643303 h 6103691"/>
              <a:gd name="connsiteX47" fmla="*/ 2189034 w 7150669"/>
              <a:gd name="connsiteY47" fmla="*/ 2668016 h 6103691"/>
              <a:gd name="connsiteX48" fmla="*/ 2238461 w 7150669"/>
              <a:gd name="connsiteY48" fmla="*/ 5510070 h 6103691"/>
              <a:gd name="connsiteX49" fmla="*/ 2745088 w 7150669"/>
              <a:gd name="connsiteY49" fmla="*/ 5423573 h 6103691"/>
              <a:gd name="connsiteX50" fmla="*/ 2732731 w 7150669"/>
              <a:gd name="connsiteY50" fmla="*/ 3112859 h 610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150669" h="6103691">
                <a:moveTo>
                  <a:pt x="3844839" y="3051076"/>
                </a:moveTo>
                <a:cubicBezTo>
                  <a:pt x="3881909" y="2772019"/>
                  <a:pt x="3918980" y="2492962"/>
                  <a:pt x="4005477" y="2433238"/>
                </a:cubicBezTo>
                <a:cubicBezTo>
                  <a:pt x="4091974" y="2373514"/>
                  <a:pt x="4304099" y="2188162"/>
                  <a:pt x="4363823" y="2692730"/>
                </a:cubicBezTo>
                <a:cubicBezTo>
                  <a:pt x="4423547" y="3197298"/>
                  <a:pt x="4269088" y="5009622"/>
                  <a:pt x="4363823" y="5460643"/>
                </a:cubicBezTo>
                <a:cubicBezTo>
                  <a:pt x="4458558" y="5911664"/>
                  <a:pt x="4847796" y="5876654"/>
                  <a:pt x="4932234" y="5398859"/>
                </a:cubicBezTo>
                <a:cubicBezTo>
                  <a:pt x="5016672" y="4921065"/>
                  <a:pt x="4788072" y="3046957"/>
                  <a:pt x="4870450" y="2593876"/>
                </a:cubicBezTo>
                <a:cubicBezTo>
                  <a:pt x="4952828" y="2140795"/>
                  <a:pt x="5337947" y="2200519"/>
                  <a:pt x="5426504" y="2680373"/>
                </a:cubicBezTo>
                <a:cubicBezTo>
                  <a:pt x="5515061" y="3160227"/>
                  <a:pt x="5309115" y="5019919"/>
                  <a:pt x="5401791" y="5473000"/>
                </a:cubicBezTo>
                <a:cubicBezTo>
                  <a:pt x="5494467" y="5926081"/>
                  <a:pt x="5891942" y="5882832"/>
                  <a:pt x="5982558" y="5398859"/>
                </a:cubicBezTo>
                <a:cubicBezTo>
                  <a:pt x="6073174" y="4914886"/>
                  <a:pt x="5865169" y="3032540"/>
                  <a:pt x="5945488" y="2569162"/>
                </a:cubicBezTo>
                <a:cubicBezTo>
                  <a:pt x="6025807" y="2105784"/>
                  <a:pt x="6365618" y="2076951"/>
                  <a:pt x="6464472" y="2618589"/>
                </a:cubicBezTo>
                <a:cubicBezTo>
                  <a:pt x="6563326" y="3160227"/>
                  <a:pt x="6429461" y="5365908"/>
                  <a:pt x="6538612" y="5818989"/>
                </a:cubicBezTo>
                <a:cubicBezTo>
                  <a:pt x="6647763" y="6272070"/>
                  <a:pt x="7041121" y="6235000"/>
                  <a:pt x="7119380" y="5337076"/>
                </a:cubicBezTo>
                <a:cubicBezTo>
                  <a:pt x="7197639" y="4439152"/>
                  <a:pt x="7117320" y="1253167"/>
                  <a:pt x="7008169" y="431443"/>
                </a:cubicBezTo>
                <a:cubicBezTo>
                  <a:pt x="6899018" y="-390281"/>
                  <a:pt x="6550969" y="171952"/>
                  <a:pt x="6464472" y="406730"/>
                </a:cubicBezTo>
                <a:cubicBezTo>
                  <a:pt x="6377975" y="641508"/>
                  <a:pt x="6577742" y="1597097"/>
                  <a:pt x="6489185" y="1840113"/>
                </a:cubicBezTo>
                <a:cubicBezTo>
                  <a:pt x="6400628" y="2083129"/>
                  <a:pt x="6017569" y="2116081"/>
                  <a:pt x="5933131" y="1864827"/>
                </a:cubicBezTo>
                <a:cubicBezTo>
                  <a:pt x="5848693" y="1613573"/>
                  <a:pt x="6062877" y="600319"/>
                  <a:pt x="5982558" y="332589"/>
                </a:cubicBezTo>
                <a:cubicBezTo>
                  <a:pt x="5902239" y="64859"/>
                  <a:pt x="5545953" y="9254"/>
                  <a:pt x="5451218" y="258449"/>
                </a:cubicBezTo>
                <a:cubicBezTo>
                  <a:pt x="5356483" y="507644"/>
                  <a:pt x="5504763" y="1547671"/>
                  <a:pt x="5414147" y="1827757"/>
                </a:cubicBezTo>
                <a:cubicBezTo>
                  <a:pt x="5323531" y="2107843"/>
                  <a:pt x="5004314" y="2196399"/>
                  <a:pt x="4907520" y="1938967"/>
                </a:cubicBezTo>
                <a:cubicBezTo>
                  <a:pt x="4810726" y="1681535"/>
                  <a:pt x="4917818" y="552951"/>
                  <a:pt x="4833380" y="283162"/>
                </a:cubicBezTo>
                <a:cubicBezTo>
                  <a:pt x="4748942" y="13373"/>
                  <a:pt x="4475034" y="56621"/>
                  <a:pt x="4400893" y="320232"/>
                </a:cubicBezTo>
                <a:cubicBezTo>
                  <a:pt x="4326752" y="583843"/>
                  <a:pt x="4483271" y="1613573"/>
                  <a:pt x="4388536" y="1864827"/>
                </a:cubicBezTo>
                <a:cubicBezTo>
                  <a:pt x="4293801" y="2116081"/>
                  <a:pt x="3925158" y="2087249"/>
                  <a:pt x="3832482" y="1827757"/>
                </a:cubicBezTo>
                <a:cubicBezTo>
                  <a:pt x="3739806" y="1568265"/>
                  <a:pt x="3923098" y="569427"/>
                  <a:pt x="3832482" y="307876"/>
                </a:cubicBezTo>
                <a:cubicBezTo>
                  <a:pt x="3741866" y="46325"/>
                  <a:pt x="3383520" y="3076"/>
                  <a:pt x="3288785" y="258449"/>
                </a:cubicBezTo>
                <a:cubicBezTo>
                  <a:pt x="3194050" y="513822"/>
                  <a:pt x="3348510" y="1572383"/>
                  <a:pt x="3264072" y="1840113"/>
                </a:cubicBezTo>
                <a:cubicBezTo>
                  <a:pt x="3179634" y="2107843"/>
                  <a:pt x="2866596" y="2122259"/>
                  <a:pt x="2782158" y="1864827"/>
                </a:cubicBezTo>
                <a:cubicBezTo>
                  <a:pt x="2697720" y="1607395"/>
                  <a:pt x="2854239" y="557070"/>
                  <a:pt x="2757445" y="295519"/>
                </a:cubicBezTo>
                <a:cubicBezTo>
                  <a:pt x="2660651" y="33968"/>
                  <a:pt x="2289948" y="25730"/>
                  <a:pt x="2201391" y="295519"/>
                </a:cubicBezTo>
                <a:cubicBezTo>
                  <a:pt x="2112834" y="565308"/>
                  <a:pt x="2312601" y="1652703"/>
                  <a:pt x="2226104" y="1914254"/>
                </a:cubicBezTo>
                <a:cubicBezTo>
                  <a:pt x="2139607" y="2175805"/>
                  <a:pt x="1773023" y="2138735"/>
                  <a:pt x="1682407" y="1864827"/>
                </a:cubicBezTo>
                <a:cubicBezTo>
                  <a:pt x="1591791" y="1590919"/>
                  <a:pt x="1768904" y="540594"/>
                  <a:pt x="1682407" y="270805"/>
                </a:cubicBezTo>
                <a:cubicBezTo>
                  <a:pt x="1595910" y="1016"/>
                  <a:pt x="1254039" y="-17519"/>
                  <a:pt x="1163423" y="246092"/>
                </a:cubicBezTo>
                <a:cubicBezTo>
                  <a:pt x="1072807" y="509703"/>
                  <a:pt x="1237563" y="1576503"/>
                  <a:pt x="1138709" y="1852470"/>
                </a:cubicBezTo>
                <a:cubicBezTo>
                  <a:pt x="1039855" y="2128437"/>
                  <a:pt x="656796" y="2163448"/>
                  <a:pt x="570299" y="1901897"/>
                </a:cubicBezTo>
                <a:cubicBezTo>
                  <a:pt x="483802" y="1640346"/>
                  <a:pt x="693867" y="559129"/>
                  <a:pt x="619726" y="283162"/>
                </a:cubicBezTo>
                <a:cubicBezTo>
                  <a:pt x="545585" y="7195"/>
                  <a:pt x="211952" y="-19578"/>
                  <a:pt x="125455" y="246092"/>
                </a:cubicBezTo>
                <a:cubicBezTo>
                  <a:pt x="38958" y="511762"/>
                  <a:pt x="117218" y="1012211"/>
                  <a:pt x="100742" y="1877184"/>
                </a:cubicBezTo>
                <a:cubicBezTo>
                  <a:pt x="84266" y="2742157"/>
                  <a:pt x="-57837" y="4844865"/>
                  <a:pt x="26601" y="5435930"/>
                </a:cubicBezTo>
                <a:cubicBezTo>
                  <a:pt x="111039" y="6026995"/>
                  <a:pt x="510574" y="5882833"/>
                  <a:pt x="607369" y="5423573"/>
                </a:cubicBezTo>
                <a:cubicBezTo>
                  <a:pt x="704164" y="4964314"/>
                  <a:pt x="522931" y="3139632"/>
                  <a:pt x="607369" y="2680373"/>
                </a:cubicBezTo>
                <a:cubicBezTo>
                  <a:pt x="691807" y="2221114"/>
                  <a:pt x="1025439" y="2212876"/>
                  <a:pt x="1113996" y="2668016"/>
                </a:cubicBezTo>
                <a:cubicBezTo>
                  <a:pt x="1202553" y="3123156"/>
                  <a:pt x="1048093" y="4958135"/>
                  <a:pt x="1138709" y="5411216"/>
                </a:cubicBezTo>
                <a:cubicBezTo>
                  <a:pt x="1229325" y="5864297"/>
                  <a:pt x="1562958" y="5847822"/>
                  <a:pt x="1657693" y="5386503"/>
                </a:cubicBezTo>
                <a:cubicBezTo>
                  <a:pt x="1752428" y="4925184"/>
                  <a:pt x="1618563" y="3096384"/>
                  <a:pt x="1707120" y="2643303"/>
                </a:cubicBezTo>
                <a:cubicBezTo>
                  <a:pt x="1795677" y="2190222"/>
                  <a:pt x="2100477" y="2190222"/>
                  <a:pt x="2189034" y="2668016"/>
                </a:cubicBezTo>
                <a:cubicBezTo>
                  <a:pt x="2277591" y="3145810"/>
                  <a:pt x="2145785" y="5050811"/>
                  <a:pt x="2238461" y="5510070"/>
                </a:cubicBezTo>
                <a:cubicBezTo>
                  <a:pt x="2331137" y="5969329"/>
                  <a:pt x="2662710" y="5823108"/>
                  <a:pt x="2745088" y="5423573"/>
                </a:cubicBezTo>
                <a:cubicBezTo>
                  <a:pt x="2827466" y="5024038"/>
                  <a:pt x="2780098" y="4068448"/>
                  <a:pt x="2732731" y="3112859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oins 14"/>
          <p:cNvSpPr/>
          <p:nvPr/>
        </p:nvSpPr>
        <p:spPr>
          <a:xfrm>
            <a:off x="1008256" y="2204864"/>
            <a:ext cx="9566401" cy="576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4886024" y="3645024"/>
            <a:ext cx="144016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0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720" y="0"/>
            <a:ext cx="90934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515296" y="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/>
            <a:r>
              <a:rPr lang="fr-FR" sz="2800" b="1" dirty="0">
                <a:solidFill>
                  <a:schemeClr val="accent2">
                    <a:lumMod val="50000"/>
                  </a:schemeClr>
                </a:solidFill>
                <a:latin typeface="Gabriola" pitchFamily="82" charset="0"/>
              </a:rPr>
              <a:t>c) Recherche</a:t>
            </a:r>
            <a:endParaRPr lang="fr-FR" sz="2800" b="1" dirty="0">
              <a:solidFill>
                <a:schemeClr val="accent6">
                  <a:lumMod val="75000"/>
                </a:schemeClr>
              </a:solidFill>
              <a:latin typeface="Gabriola" pitchFamily="82" charset="0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971680" y="4941168"/>
            <a:ext cx="288032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Moins 16"/>
          <p:cNvSpPr/>
          <p:nvPr/>
        </p:nvSpPr>
        <p:spPr>
          <a:xfrm>
            <a:off x="579192" y="3573016"/>
            <a:ext cx="8568952" cy="576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Moins 17"/>
          <p:cNvSpPr/>
          <p:nvPr/>
        </p:nvSpPr>
        <p:spPr>
          <a:xfrm rot="5400000">
            <a:off x="615196" y="3320988"/>
            <a:ext cx="8568952" cy="57606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27664" y="3717032"/>
            <a:ext cx="144016" cy="2160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 rot="13236443">
            <a:off x="5494087" y="2712578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droite 20"/>
          <p:cNvSpPr/>
          <p:nvPr/>
        </p:nvSpPr>
        <p:spPr>
          <a:xfrm rot="8397873">
            <a:off x="3045815" y="2568560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2259479">
            <a:off x="2901798" y="4656793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 rot="19118395">
            <a:off x="5562249" y="4661622"/>
            <a:ext cx="1224136" cy="2880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3337267" y="2780749"/>
            <a:ext cx="2778540" cy="2188817"/>
          </a:xfrm>
          <a:custGeom>
            <a:avLst/>
            <a:gdLst>
              <a:gd name="connsiteX0" fmla="*/ 1649896 w 2778540"/>
              <a:gd name="connsiteY0" fmla="*/ 982869 h 2188817"/>
              <a:gd name="connsiteX1" fmla="*/ 1398105 w 2778540"/>
              <a:gd name="connsiteY1" fmla="*/ 797339 h 2188817"/>
              <a:gd name="connsiteX2" fmla="*/ 1066801 w 2778540"/>
              <a:gd name="connsiteY2" fmla="*/ 1035878 h 2188817"/>
              <a:gd name="connsiteX3" fmla="*/ 1676401 w 2778540"/>
              <a:gd name="connsiteY3" fmla="*/ 1406939 h 2188817"/>
              <a:gd name="connsiteX4" fmla="*/ 2166731 w 2778540"/>
              <a:gd name="connsiteY4" fmla="*/ 996122 h 2188817"/>
              <a:gd name="connsiteX5" fmla="*/ 1358349 w 2778540"/>
              <a:gd name="connsiteY5" fmla="*/ 373269 h 2188817"/>
              <a:gd name="connsiteX6" fmla="*/ 563218 w 2778540"/>
              <a:gd name="connsiteY6" fmla="*/ 1009374 h 2188817"/>
              <a:gd name="connsiteX7" fmla="*/ 1636644 w 2778540"/>
              <a:gd name="connsiteY7" fmla="*/ 1751495 h 2188817"/>
              <a:gd name="connsiteX8" fmla="*/ 2736575 w 2778540"/>
              <a:gd name="connsiteY8" fmla="*/ 1009374 h 2188817"/>
              <a:gd name="connsiteX9" fmla="*/ 1384853 w 2778540"/>
              <a:gd name="connsiteY9" fmla="*/ 2209 h 2188817"/>
              <a:gd name="connsiteX10" fmla="*/ 46383 w 2778540"/>
              <a:gd name="connsiteY10" fmla="*/ 996122 h 2188817"/>
              <a:gd name="connsiteX11" fmla="*/ 1663149 w 2778540"/>
              <a:gd name="connsiteY11" fmla="*/ 2188817 h 2188817"/>
              <a:gd name="connsiteX12" fmla="*/ 1663149 w 2778540"/>
              <a:gd name="connsiteY12" fmla="*/ 2188817 h 218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8540" h="2188817">
                <a:moveTo>
                  <a:pt x="1649896" y="982869"/>
                </a:moveTo>
                <a:cubicBezTo>
                  <a:pt x="1572591" y="885686"/>
                  <a:pt x="1495287" y="788504"/>
                  <a:pt x="1398105" y="797339"/>
                </a:cubicBezTo>
                <a:cubicBezTo>
                  <a:pt x="1300923" y="806174"/>
                  <a:pt x="1020418" y="934278"/>
                  <a:pt x="1066801" y="1035878"/>
                </a:cubicBezTo>
                <a:cubicBezTo>
                  <a:pt x="1113184" y="1137478"/>
                  <a:pt x="1493079" y="1413565"/>
                  <a:pt x="1676401" y="1406939"/>
                </a:cubicBezTo>
                <a:cubicBezTo>
                  <a:pt x="1859723" y="1400313"/>
                  <a:pt x="2219740" y="1168400"/>
                  <a:pt x="2166731" y="996122"/>
                </a:cubicBezTo>
                <a:cubicBezTo>
                  <a:pt x="2113722" y="823844"/>
                  <a:pt x="1625601" y="371060"/>
                  <a:pt x="1358349" y="373269"/>
                </a:cubicBezTo>
                <a:cubicBezTo>
                  <a:pt x="1091097" y="375478"/>
                  <a:pt x="516836" y="779670"/>
                  <a:pt x="563218" y="1009374"/>
                </a:cubicBezTo>
                <a:cubicBezTo>
                  <a:pt x="609600" y="1239078"/>
                  <a:pt x="1274418" y="1751495"/>
                  <a:pt x="1636644" y="1751495"/>
                </a:cubicBezTo>
                <a:cubicBezTo>
                  <a:pt x="1998870" y="1751495"/>
                  <a:pt x="2778540" y="1300921"/>
                  <a:pt x="2736575" y="1009374"/>
                </a:cubicBezTo>
                <a:cubicBezTo>
                  <a:pt x="2694610" y="717827"/>
                  <a:pt x="1833218" y="4418"/>
                  <a:pt x="1384853" y="2209"/>
                </a:cubicBezTo>
                <a:cubicBezTo>
                  <a:pt x="936488" y="0"/>
                  <a:pt x="0" y="631687"/>
                  <a:pt x="46383" y="996122"/>
                </a:cubicBezTo>
                <a:cubicBezTo>
                  <a:pt x="92766" y="1360557"/>
                  <a:pt x="1663149" y="2188817"/>
                  <a:pt x="1663149" y="2188817"/>
                </a:cubicBezTo>
                <a:lnTo>
                  <a:pt x="1663149" y="2188817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24000" y="9248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Gabriola" pitchFamily="82" charset="0"/>
              </a:rPr>
              <a:t>2)   Les éléments</a:t>
            </a:r>
          </a:p>
        </p:txBody>
      </p:sp>
      <p:pic>
        <p:nvPicPr>
          <p:cNvPr id="1027" name="Picture 3" descr="U:\MATLAB\Projet Java\DronesNicolas&amp;GraphiqueAlaa version Rendu\src\ressources\img\noy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843" y="158866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MATLAB\Projet Java\DronesNicolas&amp;GraphiqueAlaa version Rendu\src\ressources\img\predato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42" y="577336"/>
            <a:ext cx="3047619" cy="24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U:\MATLAB\Projet Java\DronesNicolas&amp;GraphiqueAlaa version Rendu\src\ressources\img\ocean_lin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-215701"/>
            <a:ext cx="3020339" cy="302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:\MATLAB\Projet Java\DronesNicolas&amp;GraphiqueAlaa version Rendu\src\ressources\img\can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9" y="1280636"/>
            <a:ext cx="2276861" cy="152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13553" y="3002732"/>
            <a:ext cx="19378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NOM</a:t>
            </a:r>
            <a:endParaRPr lang="fr-FR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1584" y="3717032"/>
            <a:ext cx="417646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position</a:t>
            </a:r>
            <a:endParaRPr lang="fr-FR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2310" y="4521894"/>
            <a:ext cx="32359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Essence</a:t>
            </a:r>
            <a:endParaRPr lang="fr-FR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65924" y="5373216"/>
            <a:ext cx="33703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Numéro</a:t>
            </a:r>
            <a:endParaRPr lang="fr-FR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67</TotalTime>
  <Words>435</Words>
  <Application>Microsoft Office PowerPoint</Application>
  <PresentationFormat>Grand écran</PresentationFormat>
  <Paragraphs>194</Paragraphs>
  <Slides>30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Gabriola</vt:lpstr>
      <vt:lpstr>Symbol</vt:lpstr>
      <vt:lpstr>Times New Roman</vt:lpstr>
      <vt:lpstr>Wingdings</vt:lpstr>
      <vt:lpstr>Wingdings 3</vt:lpstr>
      <vt:lpstr>Direction Ion</vt:lpstr>
      <vt:lpstr>Image</vt:lpstr>
      <vt:lpstr>Présentation PowerPoint</vt:lpstr>
      <vt:lpstr>PLAN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DIMENSIONNEMENT</vt:lpstr>
      <vt:lpstr>Présentation PowerPoint</vt:lpstr>
      <vt:lpstr>IHM: 1ère version </vt:lpstr>
      <vt:lpstr>Principe</vt:lpstr>
      <vt:lpstr>Diagramme de Classe des éléments Graphiques</vt:lpstr>
      <vt:lpstr>IHM: 2ème version</vt:lpstr>
      <vt:lpstr>Lien avec les éléments non graphiques:    Revisite du diagramme des classes</vt:lpstr>
      <vt:lpstr>Solution aux déplacements continus  Les threads</vt:lpstr>
      <vt:lpstr>Présentation</vt:lpstr>
      <vt:lpstr>1er Onglet: Les informations</vt:lpstr>
      <vt:lpstr>2e Onglet: La Gestion des Alertes</vt:lpstr>
      <vt:lpstr>3e Onglet: Les statistiques</vt:lpstr>
      <vt:lpstr>Pistes d’améliorations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Alaa EL JAWAD</dc:creator>
  <cp:lastModifiedBy>Alaa EL JAWAD</cp:lastModifiedBy>
  <cp:revision>11</cp:revision>
  <dcterms:created xsi:type="dcterms:W3CDTF">2014-06-11T22:40:52Z</dcterms:created>
  <dcterms:modified xsi:type="dcterms:W3CDTF">2014-06-11T23:48:37Z</dcterms:modified>
</cp:coreProperties>
</file>